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0"/>
  </p:notesMasterIdLst>
  <p:sldIdLst>
    <p:sldId id="256" r:id="rId2"/>
    <p:sldId id="283" r:id="rId3"/>
    <p:sldId id="271" r:id="rId4"/>
    <p:sldId id="272" r:id="rId5"/>
    <p:sldId id="273" r:id="rId6"/>
    <p:sldId id="264" r:id="rId7"/>
    <p:sldId id="279" r:id="rId8"/>
    <p:sldId id="282" r:id="rId9"/>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57">
          <p15:clr>
            <a:srgbClr val="A4A3A4"/>
          </p15:clr>
        </p15:guide>
        <p15:guide id="2" orient="horz" pos="4018">
          <p15:clr>
            <a:srgbClr val="A4A3A4"/>
          </p15:clr>
        </p15:guide>
        <p15:guide id="3" orient="horz" pos="2722">
          <p15:clr>
            <a:srgbClr val="A4A3A4"/>
          </p15:clr>
        </p15:guide>
        <p15:guide id="4" orient="horz" pos="2671">
          <p15:clr>
            <a:srgbClr val="A4A3A4"/>
          </p15:clr>
        </p15:guide>
        <p15:guide id="5" orient="horz" pos="3751">
          <p15:clr>
            <a:srgbClr val="A4A3A4"/>
          </p15:clr>
        </p15:guide>
        <p15:guide id="6" pos="249">
          <p15:clr>
            <a:srgbClr val="A4A3A4"/>
          </p15:clr>
        </p15:guide>
        <p15:guide id="7" pos="5510">
          <p15:clr>
            <a:srgbClr val="A4A3A4"/>
          </p15:clr>
        </p15:guide>
        <p15:guide id="8" pos="2710">
          <p15:clr>
            <a:srgbClr val="A4A3A4"/>
          </p15:clr>
        </p15:guide>
        <p15:guide id="9" pos="2928">
          <p15:clr>
            <a:srgbClr val="A4A3A4"/>
          </p15:clr>
        </p15:guide>
        <p15:guide id="10" pos="2834">
          <p15:clr>
            <a:srgbClr val="A4A3A4"/>
          </p15:clr>
        </p15:guide>
        <p15:guide id="11" pos="5424">
          <p15:clr>
            <a:srgbClr val="A4A3A4"/>
          </p15:clr>
        </p15:guide>
        <p15:guide id="12" pos="3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17" autoAdjust="0"/>
    <p:restoredTop sz="94660"/>
  </p:normalViewPr>
  <p:slideViewPr>
    <p:cSldViewPr snapToGrid="0" snapToObjects="1" showGuides="1">
      <p:cViewPr varScale="1">
        <p:scale>
          <a:sx n="116" d="100"/>
          <a:sy n="116" d="100"/>
        </p:scale>
        <p:origin x="-1500" y="-114"/>
      </p:cViewPr>
      <p:guideLst>
        <p:guide orient="horz" pos="1157"/>
        <p:guide orient="horz" pos="4018"/>
        <p:guide orient="horz" pos="2722"/>
        <p:guide orient="horz" pos="2671"/>
        <p:guide orient="horz" pos="3751"/>
        <p:guide pos="249"/>
        <p:guide pos="5510"/>
        <p:guide pos="2710"/>
        <p:guide pos="2928"/>
        <p:guide pos="2834"/>
        <p:guide pos="5424"/>
        <p:guide pos="344"/>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93950A80-7388-4D09-9826-89053915D3A3}" type="datetimeFigureOut">
              <a:rPr lang="en-GB" smtClean="0"/>
              <a:pPr/>
              <a:t>14/03/2024</a:t>
            </a:fld>
            <a:endParaRPr lang="en-GB"/>
          </a:p>
        </p:txBody>
      </p:sp>
      <p:sp>
        <p:nvSpPr>
          <p:cNvPr id="4" name="Slide Image Placeholder 3"/>
          <p:cNvSpPr>
            <a:spLocks noGrp="1" noRot="1" noChangeAspect="1"/>
          </p:cNvSpPr>
          <p:nvPr>
            <p:ph type="sldImg" idx="2"/>
          </p:nvPr>
        </p:nvSpPr>
        <p:spPr>
          <a:xfrm>
            <a:off x="1196975"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CA0BD2BD-4AED-4A4F-9814-BECBEAF83673}" type="slidenum">
              <a:rPr lang="en-GB" smtClean="0"/>
              <a:pPr/>
              <a:t>‹#›</a:t>
            </a:fld>
            <a:endParaRPr lang="en-GB"/>
          </a:p>
        </p:txBody>
      </p:sp>
    </p:spTree>
    <p:extLst>
      <p:ext uri="{BB962C8B-B14F-4D97-AF65-F5344CB8AC3E}">
        <p14:creationId xmlns:p14="http://schemas.microsoft.com/office/powerpoint/2010/main" xmlns="" val="459362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 y="3385959"/>
            <a:ext cx="8204200" cy="1679200"/>
          </a:xfrm>
        </p:spPr>
        <p:txBody>
          <a:bodyPr>
            <a:normAutofit/>
          </a:bodyPr>
          <a:lstStyle>
            <a:lvl1pPr>
              <a:defRPr sz="5300" cap="none" baseline="0">
                <a:solidFill>
                  <a:schemeClr val="accent5"/>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400692" y="5065159"/>
            <a:ext cx="8203558" cy="887965"/>
          </a:xfrm>
        </p:spPr>
        <p:txBody>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4062992" cy="2340869"/>
          </a:xfrm>
          <a:prstGeom prst="rect">
            <a:avLst/>
          </a:prstGeom>
        </p:spPr>
      </p:pic>
      <p:sp>
        <p:nvSpPr>
          <p:cNvPr id="11" name="Rectangle 10"/>
          <p:cNvSpPr/>
          <p:nvPr/>
        </p:nvSpPr>
        <p:spPr>
          <a:xfrm>
            <a:off x="391950" y="2475982"/>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7" name="TextBox 6"/>
          <p:cNvSpPr txBox="1"/>
          <p:nvPr userDrawn="1"/>
        </p:nvSpPr>
        <p:spPr>
          <a:xfrm>
            <a:off x="201450" y="6549051"/>
            <a:ext cx="4281650" cy="253916"/>
          </a:xfrm>
          <a:prstGeom prst="rect">
            <a:avLst/>
          </a:prstGeom>
          <a:noFill/>
        </p:spPr>
        <p:txBody>
          <a:bodyPr wrap="square" rtlCol="0">
            <a:spAutoFit/>
          </a:bodyPr>
          <a:lstStyle/>
          <a:p>
            <a:r>
              <a:rPr lang="en-GB" sz="1050" dirty="0" smtClean="0">
                <a:solidFill>
                  <a:schemeClr val="tx1"/>
                </a:solidFill>
              </a:rPr>
              <a:t>©Travelife Ltd 2016, Version 1, June 2016</a:t>
            </a:r>
            <a:endParaRPr lang="en-GB" sz="1050" dirty="0">
              <a:solidFill>
                <a:schemeClr val="tx1"/>
              </a:solidFill>
            </a:endParaRPr>
          </a:p>
        </p:txBody>
      </p:sp>
    </p:spTree>
    <p:extLst>
      <p:ext uri="{BB962C8B-B14F-4D97-AF65-F5344CB8AC3E}">
        <p14:creationId xmlns:p14="http://schemas.microsoft.com/office/powerpoint/2010/main" xmlns="" val="1015514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and Chart">
    <p:spTree>
      <p:nvGrpSpPr>
        <p:cNvPr id="1" name=""/>
        <p:cNvGrpSpPr/>
        <p:nvPr/>
      </p:nvGrpSpPr>
      <p:grpSpPr>
        <a:xfrm>
          <a:off x="0" y="0"/>
          <a:ext cx="0" cy="0"/>
          <a:chOff x="0" y="0"/>
          <a:chExt cx="0" cy="0"/>
        </a:xfrm>
      </p:grpSpPr>
      <p:sp>
        <p:nvSpPr>
          <p:cNvPr id="9" name="Rectangle 8"/>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4" name="Content Placeholder 3"/>
          <p:cNvSpPr>
            <a:spLocks noGrp="1"/>
          </p:cNvSpPr>
          <p:nvPr>
            <p:ph sz="half" idx="2"/>
          </p:nvPr>
        </p:nvSpPr>
        <p:spPr>
          <a:xfrm>
            <a:off x="4648200" y="1831975"/>
            <a:ext cx="3956050" cy="4121150"/>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540000" y="6259637"/>
            <a:ext cx="4032000" cy="193425"/>
          </a:xfrm>
        </p:spPr>
        <p:txBody>
          <a:bodyPr/>
          <a:lstStyle/>
          <a:p>
            <a:endParaRPr lang="en-GB"/>
          </a:p>
        </p:txBody>
      </p:sp>
      <p:sp>
        <p:nvSpPr>
          <p:cNvPr id="7" name="Slide Number Placeholder 6"/>
          <p:cNvSpPr>
            <a:spLocks noGrp="1"/>
          </p:cNvSpPr>
          <p:nvPr>
            <p:ph type="sldNum" sz="quarter" idx="12"/>
          </p:nvPr>
        </p:nvSpPr>
        <p:spPr>
          <a:xfrm>
            <a:off x="6553200" y="6259637"/>
            <a:ext cx="2051050" cy="193425"/>
          </a:xfrm>
        </p:spPr>
        <p:txBody>
          <a:bodyPr/>
          <a:lstStyle/>
          <a:p>
            <a:fld id="{049E15A4-7237-4DD5-80BA-708FA9389004}" type="slidenum">
              <a:rPr lang="en-GB" smtClean="0"/>
              <a:pPr/>
              <a:t>‹#›</a:t>
            </a:fld>
            <a:endParaRPr lang="en-GB"/>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5" name="Chart Placeholder 4"/>
          <p:cNvSpPr>
            <a:spLocks noGrp="1"/>
          </p:cNvSpPr>
          <p:nvPr>
            <p:ph type="chart" sz="quarter" idx="15"/>
          </p:nvPr>
        </p:nvSpPr>
        <p:spPr>
          <a:xfrm>
            <a:off x="539750" y="2308734"/>
            <a:ext cx="3762376" cy="3644391"/>
          </a:xfrm>
        </p:spPr>
        <p:txBody>
          <a:bodyPr/>
          <a:lstStyle>
            <a:lvl1pPr marL="0" indent="0">
              <a:buNone/>
              <a:defRPr/>
            </a:lvl1pPr>
          </a:lstStyle>
          <a:p>
            <a:r>
              <a:rPr lang="en-US" smtClean="0"/>
              <a:t>Click icon to add chart</a:t>
            </a:r>
            <a:endParaRPr lang="en-GB" dirty="0"/>
          </a:p>
        </p:txBody>
      </p:sp>
      <p:sp>
        <p:nvSpPr>
          <p:cNvPr id="15" name="Text Placeholder 14"/>
          <p:cNvSpPr>
            <a:spLocks noGrp="1"/>
          </p:cNvSpPr>
          <p:nvPr>
            <p:ph type="body" sz="quarter" idx="14" hasCustomPrompt="1"/>
          </p:nvPr>
        </p:nvSpPr>
        <p:spPr>
          <a:xfrm>
            <a:off x="539750" y="1831975"/>
            <a:ext cx="3752850" cy="476759"/>
          </a:xfrm>
        </p:spPr>
        <p:txBody>
          <a:bodyPr/>
          <a:lstStyle>
            <a:lvl1pPr marL="0" indent="0">
              <a:spcBef>
                <a:spcPts val="0"/>
              </a:spcBef>
              <a:buNone/>
              <a:defRPr b="1"/>
            </a:lvl1pPr>
            <a:lvl2pPr marL="180000" indent="0">
              <a:buNone/>
              <a:defRPr/>
            </a:lvl2pPr>
            <a:lvl3pPr marL="360000" indent="0">
              <a:buNone/>
              <a:defRPr/>
            </a:lvl3pPr>
            <a:lvl4pPr marL="540000" indent="0">
              <a:buNone/>
              <a:defRPr/>
            </a:lvl4pPr>
            <a:lvl5pPr marL="720000" indent="0">
              <a:buNone/>
              <a:defRPr/>
            </a:lvl5pPr>
          </a:lstStyle>
          <a:p>
            <a:pPr lvl="0"/>
            <a:r>
              <a:rPr lang="en-US" dirty="0" smtClean="0"/>
              <a:t>One or two line sub heading goes here </a:t>
            </a:r>
          </a:p>
        </p:txBody>
      </p:sp>
      <p:sp>
        <p:nvSpPr>
          <p:cNvPr id="22" name="Round Single Corner Rectangle 21"/>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409610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and Chart Option 2">
    <p:spTree>
      <p:nvGrpSpPr>
        <p:cNvPr id="1" name=""/>
        <p:cNvGrpSpPr/>
        <p:nvPr/>
      </p:nvGrpSpPr>
      <p:grpSpPr>
        <a:xfrm>
          <a:off x="0" y="0"/>
          <a:ext cx="0" cy="0"/>
          <a:chOff x="0" y="0"/>
          <a:chExt cx="0" cy="0"/>
        </a:xfrm>
      </p:grpSpPr>
      <p:sp>
        <p:nvSpPr>
          <p:cNvPr id="9" name="Rectangle 8"/>
          <p:cNvSpPr/>
          <p:nvPr/>
        </p:nvSpPr>
        <p:spPr>
          <a:xfrm>
            <a:off x="392988" y="1739278"/>
            <a:ext cx="8355012" cy="47694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4" name="Content Placeholder 3"/>
          <p:cNvSpPr>
            <a:spLocks noGrp="1"/>
          </p:cNvSpPr>
          <p:nvPr>
            <p:ph sz="half" idx="2"/>
          </p:nvPr>
        </p:nvSpPr>
        <p:spPr>
          <a:xfrm>
            <a:off x="4648200" y="1831975"/>
            <a:ext cx="3956050" cy="4535488"/>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5" name="Chart Placeholder 4"/>
          <p:cNvSpPr>
            <a:spLocks noGrp="1"/>
          </p:cNvSpPr>
          <p:nvPr>
            <p:ph type="chart" sz="quarter" idx="15"/>
          </p:nvPr>
        </p:nvSpPr>
        <p:spPr>
          <a:xfrm>
            <a:off x="539750" y="2308734"/>
            <a:ext cx="3762376" cy="4058729"/>
          </a:xfrm>
        </p:spPr>
        <p:txBody>
          <a:bodyPr/>
          <a:lstStyle>
            <a:lvl1pPr marL="0" indent="0">
              <a:buNone/>
              <a:defRPr/>
            </a:lvl1pPr>
          </a:lstStyle>
          <a:p>
            <a:r>
              <a:rPr lang="en-US" smtClean="0"/>
              <a:t>Click icon to add chart</a:t>
            </a:r>
            <a:endParaRPr lang="en-GB" dirty="0"/>
          </a:p>
        </p:txBody>
      </p:sp>
      <p:sp>
        <p:nvSpPr>
          <p:cNvPr id="15" name="Text Placeholder 14"/>
          <p:cNvSpPr>
            <a:spLocks noGrp="1"/>
          </p:cNvSpPr>
          <p:nvPr>
            <p:ph type="body" sz="quarter" idx="14" hasCustomPrompt="1"/>
          </p:nvPr>
        </p:nvSpPr>
        <p:spPr>
          <a:xfrm>
            <a:off x="539750" y="1831975"/>
            <a:ext cx="3752850" cy="476759"/>
          </a:xfrm>
        </p:spPr>
        <p:txBody>
          <a:bodyPr/>
          <a:lstStyle>
            <a:lvl1pPr marL="0" indent="0">
              <a:spcBef>
                <a:spcPts val="0"/>
              </a:spcBef>
              <a:buNone/>
              <a:defRPr b="1"/>
            </a:lvl1pPr>
            <a:lvl2pPr marL="180000" indent="0">
              <a:buNone/>
              <a:defRPr/>
            </a:lvl2pPr>
            <a:lvl3pPr marL="360000" indent="0">
              <a:buNone/>
              <a:defRPr/>
            </a:lvl3pPr>
            <a:lvl4pPr marL="540000" indent="0">
              <a:buNone/>
              <a:defRPr/>
            </a:lvl4pPr>
            <a:lvl5pPr marL="720000" indent="0">
              <a:buNone/>
              <a:defRPr/>
            </a:lvl5pPr>
          </a:lstStyle>
          <a:p>
            <a:pPr lvl="0"/>
            <a:r>
              <a:rPr lang="en-US" dirty="0" smtClean="0"/>
              <a:t>One or two line sub heading goes here </a:t>
            </a:r>
          </a:p>
        </p:txBody>
      </p:sp>
      <p:sp>
        <p:nvSpPr>
          <p:cNvPr id="18" name="Rectangle 17"/>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280504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Round Single Corner Rectangle 16"/>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7" name="Rectangle 6"/>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9E15A4-7237-4DD5-80BA-708FA9389004}" type="slidenum">
              <a:rPr lang="en-GB" smtClean="0"/>
              <a:pPr/>
              <a:t>‹#›</a:t>
            </a:fld>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Tree>
    <p:extLst>
      <p:ext uri="{BB962C8B-B14F-4D97-AF65-F5344CB8AC3E}">
        <p14:creationId xmlns:p14="http://schemas.microsoft.com/office/powerpoint/2010/main" xmlns="" val="4181120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Option 2">
    <p:spTree>
      <p:nvGrpSpPr>
        <p:cNvPr id="1" name=""/>
        <p:cNvGrpSpPr/>
        <p:nvPr/>
      </p:nvGrpSpPr>
      <p:grpSpPr>
        <a:xfrm>
          <a:off x="0" y="0"/>
          <a:ext cx="0" cy="0"/>
          <a:chOff x="0" y="0"/>
          <a:chExt cx="0" cy="0"/>
        </a:xfrm>
      </p:grpSpPr>
      <p:sp>
        <p:nvSpPr>
          <p:cNvPr id="7" name="Rectangle 6"/>
          <p:cNvSpPr/>
          <p:nvPr/>
        </p:nvSpPr>
        <p:spPr>
          <a:xfrm>
            <a:off x="392988" y="1739278"/>
            <a:ext cx="8355012" cy="47694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3" name="Rectangle 12"/>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1392721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8" name="Round Single Corner Rectangle 17"/>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9" name="Rectangle 8"/>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9E15A4-7237-4DD5-80BA-708FA9389004}" type="slidenum">
              <a:rPr lang="en-GB" smtClean="0"/>
              <a:pPr/>
              <a:t>‹#›</a:t>
            </a:fld>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Tree>
    <p:extLst>
      <p:ext uri="{BB962C8B-B14F-4D97-AF65-F5344CB8AC3E}">
        <p14:creationId xmlns:p14="http://schemas.microsoft.com/office/powerpoint/2010/main" xmlns="" val="4011241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Option 2">
    <p:spTree>
      <p:nvGrpSpPr>
        <p:cNvPr id="1" name=""/>
        <p:cNvGrpSpPr/>
        <p:nvPr/>
      </p:nvGrpSpPr>
      <p:grpSpPr>
        <a:xfrm>
          <a:off x="0" y="0"/>
          <a:ext cx="0" cy="0"/>
          <a:chOff x="0" y="0"/>
          <a:chExt cx="0" cy="0"/>
        </a:xfrm>
      </p:grpSpPr>
      <p:sp>
        <p:nvSpPr>
          <p:cNvPr id="9" name="Rectangle 8"/>
          <p:cNvSpPr/>
          <p:nvPr/>
        </p:nvSpPr>
        <p:spPr>
          <a:xfrm>
            <a:off x="392988" y="1739278"/>
            <a:ext cx="8355012" cy="47694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3" name="Rectangle 12"/>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334901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8" name="Round Single Corner Rectangle 17"/>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15A4-7237-4DD5-80BA-708FA9389004}" type="slidenum">
              <a:rPr lang="en-GB" smtClean="0"/>
              <a:pPr/>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3" name="Rectangle 12"/>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212698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Option 2">
    <p:spTree>
      <p:nvGrpSpPr>
        <p:cNvPr id="1" name=""/>
        <p:cNvGrpSpPr/>
        <p:nvPr/>
      </p:nvGrpSpPr>
      <p:grpSpPr>
        <a:xfrm>
          <a:off x="0" y="0"/>
          <a:ext cx="0" cy="0"/>
          <a:chOff x="0" y="0"/>
          <a:chExt cx="0" cy="0"/>
        </a:xfrm>
      </p:grpSpPr>
      <p:sp>
        <p:nvSpPr>
          <p:cNvPr id="8" name="Rectangle 7"/>
          <p:cNvSpPr/>
          <p:nvPr/>
        </p:nvSpPr>
        <p:spPr>
          <a:xfrm>
            <a:off x="392988" y="1739278"/>
            <a:ext cx="8355012" cy="47656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539750" y="1830395"/>
            <a:ext cx="8065265" cy="4524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4" name="Rectangle 13"/>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3380572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and Table">
    <p:spTree>
      <p:nvGrpSpPr>
        <p:cNvPr id="1" name=""/>
        <p:cNvGrpSpPr/>
        <p:nvPr/>
      </p:nvGrpSpPr>
      <p:grpSpPr>
        <a:xfrm>
          <a:off x="0" y="0"/>
          <a:ext cx="0" cy="0"/>
          <a:chOff x="0" y="0"/>
          <a:chExt cx="0" cy="0"/>
        </a:xfrm>
      </p:grpSpPr>
      <p:sp>
        <p:nvSpPr>
          <p:cNvPr id="19" name="Round Single Corner Rectangle 18"/>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539750" y="1830396"/>
            <a:ext cx="8065265" cy="8117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15A4-7237-4DD5-80BA-708FA9389004}" type="slidenum">
              <a:rPr lang="en-GB" smtClean="0"/>
              <a:pPr/>
              <a:t>‹#›</a:t>
            </a:fld>
            <a:endParaRPr lang="en-GB"/>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2" name="Table Placeholder 11"/>
          <p:cNvSpPr>
            <a:spLocks noGrp="1"/>
          </p:cNvSpPr>
          <p:nvPr>
            <p:ph type="tbl" sz="quarter" idx="13"/>
          </p:nvPr>
        </p:nvSpPr>
        <p:spPr>
          <a:xfrm>
            <a:off x="539750" y="2789238"/>
            <a:ext cx="8064500" cy="3163887"/>
          </a:xfrm>
        </p:spPr>
        <p:txBody>
          <a:bodyPr/>
          <a:lstStyle>
            <a:lvl1pPr marL="0" indent="0">
              <a:buNone/>
              <a:defRPr/>
            </a:lvl1pPr>
          </a:lstStyle>
          <a:p>
            <a:r>
              <a:rPr lang="en-US" smtClean="0"/>
              <a:t>Click icon to add table</a:t>
            </a:r>
            <a:endParaRPr lang="en-GB" dirty="0"/>
          </a:p>
        </p:txBody>
      </p:sp>
      <p:sp>
        <p:nvSpPr>
          <p:cNvPr id="20" name="Rectangle 19"/>
          <p:cNvSpPr/>
          <p:nvPr userDrawn="1"/>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Tree>
    <p:extLst>
      <p:ext uri="{BB962C8B-B14F-4D97-AF65-F5344CB8AC3E}">
        <p14:creationId xmlns:p14="http://schemas.microsoft.com/office/powerpoint/2010/main" xmlns="" val="460992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and Table Option 2">
    <p:spTree>
      <p:nvGrpSpPr>
        <p:cNvPr id="1" name=""/>
        <p:cNvGrpSpPr/>
        <p:nvPr/>
      </p:nvGrpSpPr>
      <p:grpSpPr>
        <a:xfrm>
          <a:off x="0" y="0"/>
          <a:ext cx="0" cy="0"/>
          <a:chOff x="0" y="0"/>
          <a:chExt cx="0" cy="0"/>
        </a:xfrm>
      </p:grpSpPr>
      <p:sp>
        <p:nvSpPr>
          <p:cNvPr id="8" name="Rectangle 7"/>
          <p:cNvSpPr/>
          <p:nvPr/>
        </p:nvSpPr>
        <p:spPr>
          <a:xfrm>
            <a:off x="392988" y="1739278"/>
            <a:ext cx="8355012" cy="47694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539750" y="1830396"/>
            <a:ext cx="8065265" cy="81176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2" name="Table Placeholder 11"/>
          <p:cNvSpPr>
            <a:spLocks noGrp="1"/>
          </p:cNvSpPr>
          <p:nvPr>
            <p:ph type="tbl" sz="quarter" idx="13"/>
          </p:nvPr>
        </p:nvSpPr>
        <p:spPr>
          <a:xfrm>
            <a:off x="539750" y="2789238"/>
            <a:ext cx="8064500" cy="3578225"/>
          </a:xfrm>
        </p:spPr>
        <p:txBody>
          <a:bodyPr/>
          <a:lstStyle>
            <a:lvl1pPr marL="0" indent="0">
              <a:buNone/>
              <a:defRPr/>
            </a:lvl1pPr>
          </a:lstStyle>
          <a:p>
            <a:r>
              <a:rPr lang="en-US" smtClean="0"/>
              <a:t>Click icon to add table</a:t>
            </a:r>
            <a:endParaRPr lang="en-GB" dirty="0"/>
          </a:p>
        </p:txBody>
      </p:sp>
      <p:sp>
        <p:nvSpPr>
          <p:cNvPr id="16" name="Rectangle 15"/>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356787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Round Single Corner Rectangle 19"/>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3" name="Content Placeholder 2"/>
          <p:cNvSpPr>
            <a:spLocks noGrp="1"/>
          </p:cNvSpPr>
          <p:nvPr>
            <p:ph sz="half" idx="1"/>
          </p:nvPr>
        </p:nvSpPr>
        <p:spPr>
          <a:xfrm>
            <a:off x="539750" y="1831975"/>
            <a:ext cx="3956050" cy="4121150"/>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831975"/>
            <a:ext cx="3956050" cy="4121150"/>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540000" y="6259637"/>
            <a:ext cx="4032000" cy="193425"/>
          </a:xfrm>
        </p:spPr>
        <p:txBody>
          <a:bodyPr/>
          <a:lstStyle/>
          <a:p>
            <a:endParaRPr lang="en-GB"/>
          </a:p>
        </p:txBody>
      </p:sp>
      <p:sp>
        <p:nvSpPr>
          <p:cNvPr id="7" name="Slide Number Placeholder 6"/>
          <p:cNvSpPr>
            <a:spLocks noGrp="1"/>
          </p:cNvSpPr>
          <p:nvPr>
            <p:ph type="sldNum" sz="quarter" idx="12"/>
          </p:nvPr>
        </p:nvSpPr>
        <p:spPr>
          <a:xfrm>
            <a:off x="6553200" y="6259637"/>
            <a:ext cx="2051050" cy="193425"/>
          </a:xfrm>
        </p:spPr>
        <p:txBody>
          <a:bodyPr/>
          <a:lstStyle/>
          <a:p>
            <a:fld id="{049E15A4-7237-4DD5-80BA-708FA9389004}" type="slidenum">
              <a:rPr lang="en-GB" smtClean="0"/>
              <a:pPr/>
              <a:t>‹#›</a:t>
            </a:fld>
            <a:endParaRPr lang="en-GB"/>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21" name="Rectangle 20"/>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376245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Option 2">
    <p:spTree>
      <p:nvGrpSpPr>
        <p:cNvPr id="1" name=""/>
        <p:cNvGrpSpPr/>
        <p:nvPr/>
      </p:nvGrpSpPr>
      <p:grpSpPr>
        <a:xfrm>
          <a:off x="0" y="0"/>
          <a:ext cx="0" cy="0"/>
          <a:chOff x="0" y="0"/>
          <a:chExt cx="0" cy="0"/>
        </a:xfrm>
      </p:grpSpPr>
      <p:sp>
        <p:nvSpPr>
          <p:cNvPr id="9" name="Rectangle 8"/>
          <p:cNvSpPr/>
          <p:nvPr/>
        </p:nvSpPr>
        <p:spPr>
          <a:xfrm>
            <a:off x="392988" y="1739278"/>
            <a:ext cx="8355012" cy="47694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3" name="Content Placeholder 2"/>
          <p:cNvSpPr>
            <a:spLocks noGrp="1"/>
          </p:cNvSpPr>
          <p:nvPr>
            <p:ph sz="half" idx="1"/>
          </p:nvPr>
        </p:nvSpPr>
        <p:spPr>
          <a:xfrm>
            <a:off x="539750" y="1831975"/>
            <a:ext cx="3956050" cy="4535488"/>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831975"/>
            <a:ext cx="3956050" cy="4535488"/>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16" name="Rectangle 15"/>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Tree>
    <p:extLst>
      <p:ext uri="{BB962C8B-B14F-4D97-AF65-F5344CB8AC3E}">
        <p14:creationId xmlns:p14="http://schemas.microsoft.com/office/powerpoint/2010/main" xmlns="" val="17672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ext and Picture">
    <p:spTree>
      <p:nvGrpSpPr>
        <p:cNvPr id="1" name=""/>
        <p:cNvGrpSpPr/>
        <p:nvPr/>
      </p:nvGrpSpPr>
      <p:grpSpPr>
        <a:xfrm>
          <a:off x="0" y="0"/>
          <a:ext cx="0" cy="0"/>
          <a:chOff x="0" y="0"/>
          <a:chExt cx="0" cy="0"/>
        </a:xfrm>
      </p:grpSpPr>
      <p:sp>
        <p:nvSpPr>
          <p:cNvPr id="21" name="Round Single Corner Rectangle 20"/>
          <p:cNvSpPr/>
          <p:nvPr/>
        </p:nvSpPr>
        <p:spPr>
          <a:xfrm flipV="1">
            <a:off x="392988" y="6217298"/>
            <a:ext cx="8352000" cy="287677"/>
          </a:xfrm>
          <a:prstGeom prst="round1Rect">
            <a:avLst>
              <a:gd name="adj" fmla="val 50000"/>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sp>
        <p:nvSpPr>
          <p:cNvPr id="9" name="Rectangle 8"/>
          <p:cNvSpPr/>
          <p:nvPr/>
        </p:nvSpPr>
        <p:spPr>
          <a:xfrm>
            <a:off x="392988" y="1739278"/>
            <a:ext cx="8355012" cy="438688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4" name="Content Placeholder 3"/>
          <p:cNvSpPr>
            <a:spLocks noGrp="1"/>
          </p:cNvSpPr>
          <p:nvPr>
            <p:ph sz="half" idx="2"/>
          </p:nvPr>
        </p:nvSpPr>
        <p:spPr>
          <a:xfrm>
            <a:off x="4648200" y="1831975"/>
            <a:ext cx="3956050" cy="4121150"/>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5"/>
          <p:cNvSpPr>
            <a:spLocks noGrp="1"/>
          </p:cNvSpPr>
          <p:nvPr>
            <p:ph type="ftr" sz="quarter" idx="11"/>
          </p:nvPr>
        </p:nvSpPr>
        <p:spPr>
          <a:xfrm>
            <a:off x="540000" y="6259637"/>
            <a:ext cx="4032000" cy="193425"/>
          </a:xfrm>
        </p:spPr>
        <p:txBody>
          <a:bodyPr/>
          <a:lstStyle/>
          <a:p>
            <a:endParaRPr lang="en-GB"/>
          </a:p>
        </p:txBody>
      </p:sp>
      <p:sp>
        <p:nvSpPr>
          <p:cNvPr id="7" name="Slide Number Placeholder 6"/>
          <p:cNvSpPr>
            <a:spLocks noGrp="1"/>
          </p:cNvSpPr>
          <p:nvPr>
            <p:ph type="sldNum" sz="quarter" idx="12"/>
          </p:nvPr>
        </p:nvSpPr>
        <p:spPr>
          <a:xfrm>
            <a:off x="6553200" y="6259637"/>
            <a:ext cx="2051050" cy="193425"/>
          </a:xfrm>
        </p:spPr>
        <p:txBody>
          <a:bodyPr/>
          <a:lstStyle/>
          <a:p>
            <a:fld id="{049E15A4-7237-4DD5-80BA-708FA9389004}" type="slidenum">
              <a:rPr lang="en-GB" smtClean="0"/>
              <a:pPr/>
              <a:t>‹#›</a:t>
            </a:fld>
            <a:endParaRPr lang="en-GB"/>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8" name="Picture Placeholder 7"/>
          <p:cNvSpPr>
            <a:spLocks noGrp="1"/>
          </p:cNvSpPr>
          <p:nvPr>
            <p:ph type="pic" sz="quarter" idx="13"/>
          </p:nvPr>
        </p:nvSpPr>
        <p:spPr>
          <a:xfrm>
            <a:off x="539750" y="1831976"/>
            <a:ext cx="3754394" cy="2396494"/>
          </a:xfrm>
        </p:spPr>
        <p:txBody>
          <a:bodyPr/>
          <a:lstStyle>
            <a:lvl1pPr marL="0" indent="0">
              <a:buNone/>
              <a:defRPr/>
            </a:lvl1pPr>
          </a:lstStyle>
          <a:p>
            <a:r>
              <a:rPr lang="en-US" smtClean="0"/>
              <a:t>Click icon to add picture</a:t>
            </a:r>
            <a:endParaRPr lang="en-GB"/>
          </a:p>
        </p:txBody>
      </p:sp>
      <p:sp>
        <p:nvSpPr>
          <p:cNvPr id="15" name="Text Placeholder 14"/>
          <p:cNvSpPr>
            <a:spLocks noGrp="1"/>
          </p:cNvSpPr>
          <p:nvPr>
            <p:ph type="body" sz="quarter" idx="14" hasCustomPrompt="1"/>
          </p:nvPr>
        </p:nvSpPr>
        <p:spPr>
          <a:xfrm>
            <a:off x="539750" y="4319578"/>
            <a:ext cx="3752850" cy="919163"/>
          </a:xfrm>
        </p:spPr>
        <p:txBody>
          <a:bodyPr/>
          <a:lstStyle>
            <a:lvl1pPr marL="0" indent="0">
              <a:spcBef>
                <a:spcPts val="0"/>
              </a:spcBef>
              <a:buNone/>
              <a:defRPr b="1"/>
            </a:lvl1pPr>
            <a:lvl2pPr marL="180000" indent="0">
              <a:buNone/>
              <a:defRPr/>
            </a:lvl2pPr>
            <a:lvl3pPr marL="360000" indent="0">
              <a:buNone/>
              <a:defRPr/>
            </a:lvl3pPr>
            <a:lvl4pPr marL="540000" indent="0">
              <a:buNone/>
              <a:defRPr/>
            </a:lvl4pPr>
            <a:lvl5pPr marL="720000" indent="0">
              <a:buNone/>
              <a:defRPr/>
            </a:lvl5pPr>
          </a:lstStyle>
          <a:p>
            <a:pPr lvl="0"/>
            <a:r>
              <a:rPr lang="en-US" dirty="0" smtClean="0"/>
              <a:t>One or two line picture caption goes here</a:t>
            </a:r>
          </a:p>
        </p:txBody>
      </p:sp>
    </p:spTree>
    <p:extLst>
      <p:ext uri="{BB962C8B-B14F-4D97-AF65-F5344CB8AC3E}">
        <p14:creationId xmlns:p14="http://schemas.microsoft.com/office/powerpoint/2010/main" xmlns="" val="3907523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 and Picture Option 2">
    <p:spTree>
      <p:nvGrpSpPr>
        <p:cNvPr id="1" name=""/>
        <p:cNvGrpSpPr/>
        <p:nvPr/>
      </p:nvGrpSpPr>
      <p:grpSpPr>
        <a:xfrm>
          <a:off x="0" y="0"/>
          <a:ext cx="0" cy="0"/>
          <a:chOff x="0" y="0"/>
          <a:chExt cx="0" cy="0"/>
        </a:xfrm>
      </p:grpSpPr>
      <p:sp>
        <p:nvSpPr>
          <p:cNvPr id="9" name="Rectangle 8"/>
          <p:cNvSpPr/>
          <p:nvPr/>
        </p:nvSpPr>
        <p:spPr>
          <a:xfrm>
            <a:off x="392988" y="1739278"/>
            <a:ext cx="8355012" cy="476947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lvl1pPr>
              <a:defRPr>
                <a:solidFill>
                  <a:schemeClr val="accent5"/>
                </a:solidFill>
              </a:defRPr>
            </a:lvl1pPr>
          </a:lstStyle>
          <a:p>
            <a:r>
              <a:rPr lang="en-US" smtClean="0"/>
              <a:t>Click to edit Master title style</a:t>
            </a:r>
            <a:endParaRPr lang="en-GB"/>
          </a:p>
        </p:txBody>
      </p:sp>
      <p:sp>
        <p:nvSpPr>
          <p:cNvPr id="4" name="Content Placeholder 3"/>
          <p:cNvSpPr>
            <a:spLocks noGrp="1"/>
          </p:cNvSpPr>
          <p:nvPr>
            <p:ph sz="half" idx="2"/>
          </p:nvPr>
        </p:nvSpPr>
        <p:spPr>
          <a:xfrm>
            <a:off x="4648200" y="1831975"/>
            <a:ext cx="3956050" cy="4535488"/>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
        <p:nvSpPr>
          <p:cNvPr id="8" name="Picture Placeholder 7"/>
          <p:cNvSpPr>
            <a:spLocks noGrp="1"/>
          </p:cNvSpPr>
          <p:nvPr>
            <p:ph type="pic" sz="quarter" idx="13"/>
          </p:nvPr>
        </p:nvSpPr>
        <p:spPr>
          <a:xfrm>
            <a:off x="539750" y="1831976"/>
            <a:ext cx="3754394" cy="2396494"/>
          </a:xfrm>
        </p:spPr>
        <p:txBody>
          <a:bodyPr/>
          <a:lstStyle>
            <a:lvl1pPr marL="0" indent="0">
              <a:buNone/>
              <a:defRPr/>
            </a:lvl1pPr>
          </a:lstStyle>
          <a:p>
            <a:r>
              <a:rPr lang="en-US" smtClean="0"/>
              <a:t>Click icon to add picture</a:t>
            </a:r>
            <a:endParaRPr lang="en-GB"/>
          </a:p>
        </p:txBody>
      </p:sp>
      <p:sp>
        <p:nvSpPr>
          <p:cNvPr id="15" name="Text Placeholder 14"/>
          <p:cNvSpPr>
            <a:spLocks noGrp="1"/>
          </p:cNvSpPr>
          <p:nvPr>
            <p:ph type="body" sz="quarter" idx="14" hasCustomPrompt="1"/>
          </p:nvPr>
        </p:nvSpPr>
        <p:spPr>
          <a:xfrm>
            <a:off x="539750" y="4319578"/>
            <a:ext cx="3752850" cy="919163"/>
          </a:xfrm>
        </p:spPr>
        <p:txBody>
          <a:bodyPr/>
          <a:lstStyle>
            <a:lvl1pPr marL="0" indent="0">
              <a:spcBef>
                <a:spcPts val="0"/>
              </a:spcBef>
              <a:buNone/>
              <a:defRPr b="1"/>
            </a:lvl1pPr>
            <a:lvl2pPr marL="180000" indent="0">
              <a:buNone/>
              <a:defRPr/>
            </a:lvl2pPr>
            <a:lvl3pPr marL="360000" indent="0">
              <a:buNone/>
              <a:defRPr/>
            </a:lvl3pPr>
            <a:lvl4pPr marL="540000" indent="0">
              <a:buNone/>
              <a:defRPr/>
            </a:lvl4pPr>
            <a:lvl5pPr marL="720000" indent="0">
              <a:buNone/>
              <a:defRPr/>
            </a:lvl5pPr>
          </a:lstStyle>
          <a:p>
            <a:pPr lvl="0"/>
            <a:r>
              <a:rPr lang="en-US" dirty="0" smtClean="0"/>
              <a:t>One or two line picture caption goes here</a:t>
            </a:r>
          </a:p>
        </p:txBody>
      </p:sp>
      <p:sp>
        <p:nvSpPr>
          <p:cNvPr id="18" name="Rectangle 17"/>
          <p:cNvSpPr/>
          <p:nvPr/>
        </p:nvSpPr>
        <p:spPr>
          <a:xfrm>
            <a:off x="392988" y="1312200"/>
            <a:ext cx="8352000" cy="288000"/>
          </a:xfrm>
          <a:prstGeom prst="rect">
            <a:avLst/>
          </a:prstGeom>
          <a:gradFill flip="none" rotWithShape="1">
            <a:gsLst>
              <a:gs pos="0">
                <a:schemeClr val="accent5"/>
              </a:gs>
              <a:gs pos="100000">
                <a:schemeClr val="accent6"/>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a:t>
            </a:r>
            <a:endParaRPr lang="en-GB"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pic>
        <p:nvPicPr>
          <p:cNvPr id="13" name="Picture 12"/>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2340869" cy="1152146"/>
          </a:xfrm>
          <a:prstGeom prst="rect">
            <a:avLst/>
          </a:prstGeom>
        </p:spPr>
      </p:pic>
    </p:spTree>
    <p:extLst>
      <p:ext uri="{BB962C8B-B14F-4D97-AF65-F5344CB8AC3E}">
        <p14:creationId xmlns:p14="http://schemas.microsoft.com/office/powerpoint/2010/main" xmlns="" val="89354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11684" y="574705"/>
            <a:ext cx="6293331" cy="570639"/>
          </a:xfrm>
          <a:prstGeom prst="rect">
            <a:avLst/>
          </a:prstGeom>
        </p:spPr>
        <p:txBody>
          <a:bodyPr vert="horz" lIns="0" tIns="0" rIns="0" bIns="0" rtlCol="0" anchor="b" anchorCtr="0">
            <a:normAutofit/>
          </a:bodyPr>
          <a:lstStyle/>
          <a:p>
            <a:r>
              <a:rPr lang="en-US" dirty="0" smtClean="0"/>
              <a:t>CLICK TO EDIT </a:t>
            </a:r>
            <a:br>
              <a:rPr lang="en-US" dirty="0" smtClean="0"/>
            </a:br>
            <a:r>
              <a:rPr lang="en-US" dirty="0" smtClean="0"/>
              <a:t>MASTER TITLE STYLE</a:t>
            </a:r>
            <a:endParaRPr lang="en-GB" dirty="0"/>
          </a:p>
        </p:txBody>
      </p:sp>
      <p:sp>
        <p:nvSpPr>
          <p:cNvPr id="3" name="Text Placeholder 2"/>
          <p:cNvSpPr>
            <a:spLocks noGrp="1"/>
          </p:cNvSpPr>
          <p:nvPr>
            <p:ph type="body" idx="1"/>
          </p:nvPr>
        </p:nvSpPr>
        <p:spPr>
          <a:xfrm>
            <a:off x="539750" y="1830396"/>
            <a:ext cx="8065265" cy="4116402"/>
          </a:xfrm>
          <a:prstGeom prst="rect">
            <a:avLst/>
          </a:prstGeom>
        </p:spPr>
        <p:txBody>
          <a:bodyPr vert="horz" lIns="0" tIns="0" rIns="0" bIns="0" rtlCol="0" anchor="t"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538984" y="6260602"/>
            <a:ext cx="4033015" cy="244373"/>
          </a:xfrm>
          <a:prstGeom prst="rect">
            <a:avLst/>
          </a:prstGeom>
        </p:spPr>
        <p:txBody>
          <a:bodyPr vert="horz" lIns="0" tIns="0" rIns="0" bIns="0" rtlCol="0" anchor="t" anchorCtr="0"/>
          <a:lstStyle>
            <a:lvl1pPr algn="l">
              <a:defRPr sz="1200">
                <a:solidFill>
                  <a:schemeClr val="bg1"/>
                </a:solidFill>
              </a:defRPr>
            </a:lvl1pPr>
          </a:lstStyle>
          <a:p>
            <a:endParaRPr lang="en-GB"/>
          </a:p>
        </p:txBody>
      </p:sp>
      <p:sp>
        <p:nvSpPr>
          <p:cNvPr id="6" name="Slide Number Placeholder 5"/>
          <p:cNvSpPr>
            <a:spLocks noGrp="1"/>
          </p:cNvSpPr>
          <p:nvPr>
            <p:ph type="sldNum" sz="quarter" idx="4"/>
          </p:nvPr>
        </p:nvSpPr>
        <p:spPr>
          <a:xfrm>
            <a:off x="6553200" y="6260602"/>
            <a:ext cx="2051050" cy="244373"/>
          </a:xfrm>
          <a:prstGeom prst="rect">
            <a:avLst/>
          </a:prstGeom>
        </p:spPr>
        <p:txBody>
          <a:bodyPr vert="horz" lIns="0" tIns="0" rIns="0" bIns="0" rtlCol="0" anchor="t" anchorCtr="0"/>
          <a:lstStyle>
            <a:lvl1pPr algn="r">
              <a:defRPr sz="1200">
                <a:solidFill>
                  <a:schemeClr val="bg1"/>
                </a:solidFill>
              </a:defRPr>
            </a:lvl1pPr>
          </a:lstStyle>
          <a:p>
            <a:fld id="{049E15A4-7237-4DD5-80BA-708FA9389004}" type="slidenum">
              <a:rPr lang="en-GB" smtClean="0"/>
              <a:pPr/>
              <a:t>‹#›</a:t>
            </a:fld>
            <a:endParaRPr lang="en-GB"/>
          </a:p>
        </p:txBody>
      </p:sp>
    </p:spTree>
    <p:extLst>
      <p:ext uri="{BB962C8B-B14F-4D97-AF65-F5344CB8AC3E}">
        <p14:creationId xmlns:p14="http://schemas.microsoft.com/office/powerpoint/2010/main" xmlns="" val="179286724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txStyles>
    <p:titleStyle>
      <a:lvl1pPr algn="l" defTabSz="914400" rtl="0" eaLnBrk="1" latinLnBrk="0" hangingPunct="1">
        <a:lnSpc>
          <a:spcPct val="90000"/>
        </a:lnSpc>
        <a:spcBef>
          <a:spcPct val="0"/>
        </a:spcBef>
        <a:buNone/>
        <a:defRPr sz="1900" b="1" kern="1200" cap="all" baseline="0">
          <a:solidFill>
            <a:schemeClr val="accent5"/>
          </a:solidFill>
          <a:latin typeface="+mj-lt"/>
          <a:ea typeface="+mj-ea"/>
          <a:cs typeface="+mj-cs"/>
        </a:defRPr>
      </a:lvl1pPr>
    </p:titleStyle>
    <p:bodyStyle>
      <a:lvl1pPr marL="180000" indent="-180000" algn="l" defTabSz="914400" rtl="0" eaLnBrk="1" latinLnBrk="0" hangingPunct="1">
        <a:spcBef>
          <a:spcPts val="600"/>
        </a:spcBef>
        <a:buClr>
          <a:schemeClr val="accent5"/>
        </a:buClr>
        <a:buSzPct val="100000"/>
        <a:buFont typeface="Wingdings" panose="05000000000000000000" pitchFamily="2" charset="2"/>
        <a:buChar char=""/>
        <a:defRPr sz="1400" kern="1200">
          <a:solidFill>
            <a:schemeClr val="tx1"/>
          </a:solidFill>
          <a:latin typeface="+mn-lt"/>
          <a:ea typeface="+mn-ea"/>
          <a:cs typeface="+mn-cs"/>
        </a:defRPr>
      </a:lvl1pPr>
      <a:lvl2pPr marL="360000" indent="-180000" algn="l" defTabSz="914400" rtl="0" eaLnBrk="1" latinLnBrk="0" hangingPunct="1">
        <a:spcBef>
          <a:spcPts val="600"/>
        </a:spcBef>
        <a:buClr>
          <a:schemeClr val="accent5"/>
        </a:buClr>
        <a:buFont typeface="Calibri" panose="020F0502020204030204" pitchFamily="34" charset="0"/>
        <a:buChar char="–"/>
        <a:defRPr sz="1400" kern="1200">
          <a:solidFill>
            <a:schemeClr val="tx1"/>
          </a:solidFill>
          <a:latin typeface="+mn-lt"/>
          <a:ea typeface="+mn-ea"/>
          <a:cs typeface="+mn-cs"/>
        </a:defRPr>
      </a:lvl2pPr>
      <a:lvl3pPr marL="540000" indent="-180000" algn="l" defTabSz="914400" rtl="0" eaLnBrk="1" latinLnBrk="0" hangingPunct="1">
        <a:spcBef>
          <a:spcPts val="600"/>
        </a:spcBef>
        <a:buClr>
          <a:schemeClr val="accent5"/>
        </a:buClr>
        <a:buFont typeface="Calibri" panose="020F0502020204030204" pitchFamily="34" charset="0"/>
        <a:buChar char="–"/>
        <a:defRPr sz="1400" kern="1200">
          <a:solidFill>
            <a:schemeClr val="tx1"/>
          </a:solidFill>
          <a:latin typeface="+mn-lt"/>
          <a:ea typeface="+mn-ea"/>
          <a:cs typeface="+mn-cs"/>
        </a:defRPr>
      </a:lvl3pPr>
      <a:lvl4pPr marL="720000" indent="-180000" algn="l" defTabSz="914400" rtl="0" eaLnBrk="1" latinLnBrk="0" hangingPunct="1">
        <a:spcBef>
          <a:spcPts val="600"/>
        </a:spcBef>
        <a:buClr>
          <a:schemeClr val="accent5"/>
        </a:buClr>
        <a:buFont typeface="Calibri" panose="020F0502020204030204" pitchFamily="34" charset="0"/>
        <a:buChar char="–"/>
        <a:defRPr sz="1400" kern="1200">
          <a:solidFill>
            <a:schemeClr val="tx1"/>
          </a:solidFill>
          <a:latin typeface="+mn-lt"/>
          <a:ea typeface="+mn-ea"/>
          <a:cs typeface="+mn-cs"/>
        </a:defRPr>
      </a:lvl4pPr>
      <a:lvl5pPr marL="900000" indent="-180000" algn="l" defTabSz="914400" rtl="0" eaLnBrk="1" latinLnBrk="0" hangingPunct="1">
        <a:spcBef>
          <a:spcPts val="600"/>
        </a:spcBef>
        <a:buClr>
          <a:schemeClr val="accent5"/>
        </a:buClr>
        <a:buFont typeface="Calibri" panose="020F050202020403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PEARL HOTELS </a:t>
            </a:r>
            <a:br>
              <a:rPr lang="en-GB" dirty="0" smtClean="0"/>
            </a:br>
            <a:r>
              <a:rPr lang="en-GB" dirty="0" smtClean="0"/>
              <a:t>Sustainability Report</a:t>
            </a:r>
            <a:endParaRPr lang="en-GB" dirty="0"/>
          </a:p>
        </p:txBody>
      </p:sp>
      <p:sp>
        <p:nvSpPr>
          <p:cNvPr id="3" name="Subtitle 2"/>
          <p:cNvSpPr>
            <a:spLocks noGrp="1"/>
          </p:cNvSpPr>
          <p:nvPr>
            <p:ph type="subTitle" idx="1"/>
          </p:nvPr>
        </p:nvSpPr>
        <p:spPr/>
        <p:txBody>
          <a:bodyPr>
            <a:normAutofit/>
          </a:bodyPr>
          <a:lstStyle/>
          <a:p>
            <a:r>
              <a:rPr lang="en-US" dirty="0" smtClean="0"/>
              <a:t>The  Pearl Hotels 2021 - 2023 Responsible Business Report describes the most relevant corporate responsibility and sustainability aspects of our operations, not the full range of our actions and data. </a:t>
            </a:r>
            <a:endParaRPr lang="el-GR" dirty="0" smtClean="0"/>
          </a:p>
          <a:p>
            <a:r>
              <a:rPr lang="en-US" dirty="0" smtClean="0"/>
              <a:t>The information in this report refers to the year 2021-2023 unless otherwise stated.  Achievements mentioned in this report cover Aegean Pearl &amp; Pearl Beach hotels </a:t>
            </a:r>
            <a:endParaRPr lang="el-GR" dirty="0"/>
          </a:p>
        </p:txBody>
      </p:sp>
    </p:spTree>
    <p:extLst>
      <p:ext uri="{BB962C8B-B14F-4D97-AF65-F5344CB8AC3E}">
        <p14:creationId xmlns:p14="http://schemas.microsoft.com/office/powerpoint/2010/main" xmlns="" val="14538940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Dear Readers,</a:t>
            </a:r>
            <a:endParaRPr lang="el-GR" dirty="0"/>
          </a:p>
        </p:txBody>
      </p:sp>
      <p:sp>
        <p:nvSpPr>
          <p:cNvPr id="3" name="2 - Θέση περιεχομένου"/>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The hospitality industry is a dynamic living being that undergoes changes on a continuing basis. At Pearl Hotels we try to keep abreast of the changes and inform both our employees and guests in how we can take care of our environment, customs and local community which are the main reasons that our guests keep coming back to </a:t>
            </a:r>
            <a:r>
              <a:rPr lang="en-US" dirty="0" err="1" smtClean="0"/>
              <a:t>Rethymnon</a:t>
            </a:r>
            <a:r>
              <a:rPr lang="en-US" dirty="0" smtClean="0"/>
              <a:t>. </a:t>
            </a:r>
          </a:p>
          <a:p>
            <a:r>
              <a:rPr lang="en-US" dirty="0" smtClean="0"/>
              <a:t>We stay committed on our path to sustainable hospitality, and keep it as a priority for our business practices</a:t>
            </a:r>
          </a:p>
          <a:p>
            <a:r>
              <a:rPr lang="en-US" dirty="0" smtClean="0"/>
              <a:t>Nicholas </a:t>
            </a:r>
            <a:r>
              <a:rPr lang="en-US" dirty="0" err="1" smtClean="0"/>
              <a:t>Hourdakis</a:t>
            </a:r>
            <a:r>
              <a:rPr lang="en-US" dirty="0" smtClean="0"/>
              <a:t> General Manager</a:t>
            </a:r>
          </a:p>
          <a:p>
            <a:endParaRPr lang="en-US" dirty="0" smtClean="0"/>
          </a:p>
          <a:p>
            <a:endParaRPr lang="en-US" dirty="0" smtClean="0"/>
          </a:p>
          <a:p>
            <a:endParaRPr lang="el-GR" dirty="0"/>
          </a:p>
        </p:txBody>
      </p:sp>
      <p:pic>
        <p:nvPicPr>
          <p:cNvPr id="2050" name="Picture 2" descr="C:\Users\User5\Documents\PEARL HOTELS\PEARL HOTELS_Katsoulis\DIAFORA\LOGOS\NEW LOGOS\logofin5cur-01.jpg"/>
          <p:cNvPicPr>
            <a:picLocks noChangeAspect="1" noChangeArrowheads="1"/>
          </p:cNvPicPr>
          <p:nvPr/>
        </p:nvPicPr>
        <p:blipFill>
          <a:blip r:embed="rId2"/>
          <a:srcRect/>
          <a:stretch>
            <a:fillRect/>
          </a:stretch>
        </p:blipFill>
        <p:spPr bwMode="auto">
          <a:xfrm>
            <a:off x="930876" y="1830396"/>
            <a:ext cx="7322945" cy="220134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HIGHLIHTS 2021- 2023</a:t>
            </a:r>
            <a:endParaRPr lang="en-GB" dirty="0"/>
          </a:p>
        </p:txBody>
      </p:sp>
      <p:sp>
        <p:nvSpPr>
          <p:cNvPr id="3" name="Content Placeholder 2"/>
          <p:cNvSpPr>
            <a:spLocks noGrp="1"/>
          </p:cNvSpPr>
          <p:nvPr>
            <p:ph idx="1"/>
          </p:nvPr>
        </p:nvSpPr>
        <p:spPr/>
        <p:txBody>
          <a:bodyPr>
            <a:normAutofit/>
          </a:bodyPr>
          <a:lstStyle/>
          <a:p>
            <a:pPr>
              <a:buNone/>
            </a:pPr>
            <a:endParaRPr lang="en-US" b="1" dirty="0" smtClean="0"/>
          </a:p>
          <a:p>
            <a:r>
              <a:rPr lang="en-US" b="1" dirty="0" smtClean="0"/>
              <a:t>2021-23 was marked by successes in the main three pillars of our Responsible Business program:</a:t>
            </a:r>
            <a:endParaRPr lang="el-GR" dirty="0" smtClean="0"/>
          </a:p>
          <a:p>
            <a:pPr>
              <a:buNone/>
            </a:pPr>
            <a:r>
              <a:rPr lang="en-US" dirty="0" smtClean="0"/>
              <a:t> </a:t>
            </a:r>
            <a:endParaRPr lang="el-GR" dirty="0" smtClean="0"/>
          </a:p>
          <a:p>
            <a:r>
              <a:rPr lang="en-US" b="1" dirty="0" smtClean="0"/>
              <a:t>Think Planet:</a:t>
            </a:r>
          </a:p>
          <a:p>
            <a:endParaRPr lang="en-US" b="1" dirty="0" smtClean="0"/>
          </a:p>
          <a:p>
            <a:pPr lvl="0"/>
            <a:r>
              <a:rPr lang="en-US" dirty="0" smtClean="0"/>
              <a:t>Minimizing our Environmental Footprint</a:t>
            </a:r>
          </a:p>
          <a:p>
            <a:pPr lvl="0"/>
            <a:r>
              <a:rPr lang="en-US" dirty="0" smtClean="0"/>
              <a:t>Continue to reduce water consumption by communicating the room towel change policy only when it's on the floor and changing the beach towels every third day</a:t>
            </a:r>
            <a:endParaRPr lang="el-GR" dirty="0" smtClean="0"/>
          </a:p>
          <a:p>
            <a:pPr lvl="0"/>
            <a:r>
              <a:rPr lang="en-US" dirty="0" smtClean="0"/>
              <a:t>Continue to r</a:t>
            </a:r>
            <a:r>
              <a:rPr lang="el-GR" dirty="0" err="1" smtClean="0"/>
              <a:t>educe</a:t>
            </a:r>
            <a:r>
              <a:rPr lang="el-GR" dirty="0" smtClean="0"/>
              <a:t> </a:t>
            </a:r>
            <a:r>
              <a:rPr lang="el-GR" dirty="0" err="1" smtClean="0"/>
              <a:t>the</a:t>
            </a:r>
            <a:r>
              <a:rPr lang="el-GR" dirty="0" smtClean="0"/>
              <a:t> </a:t>
            </a:r>
            <a:r>
              <a:rPr lang="el-GR" dirty="0" err="1" smtClean="0"/>
              <a:t>plastic</a:t>
            </a:r>
            <a:r>
              <a:rPr lang="el-GR" dirty="0" smtClean="0"/>
              <a:t> </a:t>
            </a:r>
            <a:r>
              <a:rPr lang="el-GR" dirty="0" err="1" smtClean="0"/>
              <a:t>shampoo</a:t>
            </a:r>
            <a:r>
              <a:rPr lang="el-GR" dirty="0" smtClean="0"/>
              <a:t> </a:t>
            </a:r>
            <a:r>
              <a:rPr lang="el-GR" dirty="0" err="1" smtClean="0"/>
              <a:t>bottles</a:t>
            </a:r>
            <a:r>
              <a:rPr lang="el-GR" dirty="0" smtClean="0"/>
              <a:t> </a:t>
            </a:r>
            <a:r>
              <a:rPr lang="el-GR" dirty="0" err="1" smtClean="0"/>
              <a:t>and</a:t>
            </a:r>
            <a:r>
              <a:rPr lang="el-GR" dirty="0" smtClean="0"/>
              <a:t> </a:t>
            </a:r>
            <a:r>
              <a:rPr lang="el-GR" dirty="0" err="1" smtClean="0"/>
              <a:t>shower</a:t>
            </a:r>
            <a:r>
              <a:rPr lang="el-GR" dirty="0" smtClean="0"/>
              <a:t> </a:t>
            </a:r>
            <a:r>
              <a:rPr lang="el-GR" dirty="0" err="1" smtClean="0"/>
              <a:t>gels</a:t>
            </a:r>
            <a:r>
              <a:rPr lang="el-GR" dirty="0" smtClean="0"/>
              <a:t> </a:t>
            </a:r>
            <a:r>
              <a:rPr lang="el-GR" dirty="0" err="1" smtClean="0"/>
              <a:t>in</a:t>
            </a:r>
            <a:r>
              <a:rPr lang="el-GR" dirty="0" smtClean="0"/>
              <a:t> </a:t>
            </a:r>
            <a:r>
              <a:rPr lang="el-GR" dirty="0" err="1" smtClean="0"/>
              <a:t>guest</a:t>
            </a:r>
            <a:r>
              <a:rPr lang="el-GR" dirty="0" smtClean="0"/>
              <a:t> </a:t>
            </a:r>
            <a:r>
              <a:rPr lang="el-GR" dirty="0" err="1" smtClean="0"/>
              <a:t>rooms</a:t>
            </a:r>
            <a:r>
              <a:rPr lang="en-US" dirty="0" smtClean="0"/>
              <a:t>,</a:t>
            </a:r>
            <a:r>
              <a:rPr lang="el-GR" dirty="0" smtClean="0"/>
              <a:t> </a:t>
            </a:r>
            <a:r>
              <a:rPr lang="el-GR" dirty="0" err="1" smtClean="0"/>
              <a:t>by</a:t>
            </a:r>
            <a:r>
              <a:rPr lang="en-US" dirty="0" smtClean="0"/>
              <a:t> installing</a:t>
            </a:r>
            <a:r>
              <a:rPr lang="el-GR" dirty="0" smtClean="0"/>
              <a:t> </a:t>
            </a:r>
            <a:r>
              <a:rPr lang="el-GR" dirty="0" err="1" smtClean="0"/>
              <a:t>dispenser</a:t>
            </a:r>
            <a:r>
              <a:rPr lang="en-US" dirty="0" smtClean="0"/>
              <a:t>s in all rooms</a:t>
            </a:r>
            <a:r>
              <a:rPr lang="el-GR" dirty="0" smtClean="0"/>
              <a:t> </a:t>
            </a:r>
            <a:r>
              <a:rPr lang="el-GR" dirty="0" err="1" smtClean="0"/>
              <a:t>for</a:t>
            </a:r>
            <a:r>
              <a:rPr lang="el-GR" dirty="0" smtClean="0"/>
              <a:t> </a:t>
            </a:r>
            <a:r>
              <a:rPr lang="el-GR" dirty="0" err="1" smtClean="0"/>
              <a:t>shampoo</a:t>
            </a:r>
            <a:r>
              <a:rPr lang="el-GR" dirty="0" smtClean="0"/>
              <a:t> </a:t>
            </a:r>
            <a:r>
              <a:rPr lang="el-GR" dirty="0" err="1" smtClean="0"/>
              <a:t>and</a:t>
            </a:r>
            <a:r>
              <a:rPr lang="el-GR" dirty="0" smtClean="0"/>
              <a:t> </a:t>
            </a:r>
            <a:r>
              <a:rPr lang="el-GR" dirty="0" err="1" smtClean="0"/>
              <a:t>shower</a:t>
            </a:r>
            <a:r>
              <a:rPr lang="el-GR" dirty="0" smtClean="0"/>
              <a:t> </a:t>
            </a:r>
            <a:r>
              <a:rPr lang="el-GR" dirty="0" err="1" smtClean="0"/>
              <a:t>gel</a:t>
            </a:r>
            <a:r>
              <a:rPr lang="el-GR" dirty="0" smtClean="0"/>
              <a:t> </a:t>
            </a:r>
            <a:r>
              <a:rPr lang="el-GR" dirty="0" err="1" smtClean="0"/>
              <a:t>earning</a:t>
            </a:r>
            <a:r>
              <a:rPr lang="el-GR" dirty="0" smtClean="0"/>
              <a:t> 70% </a:t>
            </a:r>
            <a:r>
              <a:rPr lang="el-GR" dirty="0" err="1" smtClean="0"/>
              <a:t>less</a:t>
            </a:r>
            <a:r>
              <a:rPr lang="el-GR" dirty="0" smtClean="0"/>
              <a:t> </a:t>
            </a:r>
            <a:r>
              <a:rPr lang="el-GR" dirty="0" err="1" smtClean="0"/>
              <a:t>plastic</a:t>
            </a:r>
            <a:r>
              <a:rPr lang="el-GR" dirty="0" smtClean="0"/>
              <a:t> </a:t>
            </a:r>
          </a:p>
          <a:p>
            <a:pPr lvl="0"/>
            <a:r>
              <a:rPr lang="el-GR" dirty="0" err="1" smtClean="0"/>
              <a:t>We</a:t>
            </a:r>
            <a:r>
              <a:rPr lang="el-GR" dirty="0" smtClean="0"/>
              <a:t> </a:t>
            </a:r>
            <a:r>
              <a:rPr lang="el-GR" dirty="0" err="1" smtClean="0"/>
              <a:t>promote</a:t>
            </a:r>
            <a:r>
              <a:rPr lang="el-GR" dirty="0" smtClean="0"/>
              <a:t> </a:t>
            </a:r>
            <a:r>
              <a:rPr lang="el-GR" dirty="0" err="1" smtClean="0"/>
              <a:t>and</a:t>
            </a:r>
            <a:r>
              <a:rPr lang="el-GR" dirty="0" smtClean="0"/>
              <a:t> </a:t>
            </a:r>
            <a:r>
              <a:rPr lang="el-GR" dirty="0" err="1" smtClean="0"/>
              <a:t>reinforce</a:t>
            </a:r>
            <a:r>
              <a:rPr lang="el-GR" dirty="0" smtClean="0"/>
              <a:t> </a:t>
            </a:r>
            <a:r>
              <a:rPr lang="el-GR" dirty="0" err="1" smtClean="0"/>
              <a:t>recycling</a:t>
            </a:r>
            <a:r>
              <a:rPr lang="el-GR" dirty="0" smtClean="0"/>
              <a:t> </a:t>
            </a:r>
            <a:r>
              <a:rPr lang="el-GR" dirty="0" err="1" smtClean="0"/>
              <a:t>of</a:t>
            </a:r>
            <a:r>
              <a:rPr lang="en-US" dirty="0" smtClean="0"/>
              <a:t> </a:t>
            </a:r>
            <a:r>
              <a:rPr lang="el-GR" dirty="0" smtClean="0"/>
              <a:t> </a:t>
            </a:r>
            <a:r>
              <a:rPr lang="el-GR" dirty="0" err="1" smtClean="0"/>
              <a:t>Paper</a:t>
            </a:r>
            <a:r>
              <a:rPr lang="el-GR" dirty="0" smtClean="0"/>
              <a:t> - </a:t>
            </a:r>
            <a:r>
              <a:rPr lang="el-GR" dirty="0" err="1" smtClean="0"/>
              <a:t>Plastic</a:t>
            </a:r>
            <a:r>
              <a:rPr lang="el-GR" dirty="0" smtClean="0"/>
              <a:t> – </a:t>
            </a:r>
            <a:r>
              <a:rPr lang="el-GR" dirty="0" err="1" smtClean="0"/>
              <a:t>Aluminum</a:t>
            </a:r>
            <a:r>
              <a:rPr lang="el-GR" dirty="0" smtClean="0"/>
              <a:t> – </a:t>
            </a:r>
            <a:r>
              <a:rPr lang="en-US" dirty="0" err="1" smtClean="0"/>
              <a:t>Gl</a:t>
            </a:r>
            <a:r>
              <a:rPr lang="el-GR" dirty="0" err="1" smtClean="0"/>
              <a:t>ass</a:t>
            </a:r>
            <a:r>
              <a:rPr lang="el-GR" dirty="0" smtClean="0"/>
              <a:t> </a:t>
            </a:r>
            <a:r>
              <a:rPr lang="el-GR" dirty="0" err="1" smtClean="0"/>
              <a:t>with</a:t>
            </a:r>
            <a:r>
              <a:rPr lang="el-GR" dirty="0" smtClean="0"/>
              <a:t> a </a:t>
            </a:r>
            <a:r>
              <a:rPr lang="el-GR" dirty="0" err="1" smtClean="0"/>
              <a:t>yield</a:t>
            </a:r>
            <a:r>
              <a:rPr lang="el-GR" dirty="0" smtClean="0"/>
              <a:t> </a:t>
            </a:r>
            <a:r>
              <a:rPr lang="el-GR" dirty="0" err="1" smtClean="0"/>
              <a:t>of</a:t>
            </a:r>
            <a:r>
              <a:rPr lang="el-GR" dirty="0" smtClean="0"/>
              <a:t> </a:t>
            </a:r>
            <a:r>
              <a:rPr lang="el-GR" dirty="0" err="1" smtClean="0"/>
              <a:t>almost</a:t>
            </a:r>
            <a:r>
              <a:rPr lang="el-GR" dirty="0" smtClean="0"/>
              <a:t> 95%</a:t>
            </a:r>
          </a:p>
          <a:p>
            <a:pPr lvl="0"/>
            <a:r>
              <a:rPr lang="el-GR" dirty="0" err="1" smtClean="0"/>
              <a:t>Recycle</a:t>
            </a:r>
            <a:r>
              <a:rPr lang="el-GR" dirty="0" smtClean="0"/>
              <a:t> </a:t>
            </a:r>
            <a:r>
              <a:rPr lang="el-GR" dirty="0" err="1" smtClean="0"/>
              <a:t>hazardous</a:t>
            </a:r>
            <a:r>
              <a:rPr lang="el-GR" dirty="0" smtClean="0"/>
              <a:t> </a:t>
            </a:r>
            <a:r>
              <a:rPr lang="el-GR" dirty="0" err="1" smtClean="0"/>
              <a:t>waste</a:t>
            </a:r>
            <a:r>
              <a:rPr lang="el-GR" dirty="0" smtClean="0"/>
              <a:t> </a:t>
            </a:r>
            <a:r>
              <a:rPr lang="el-GR" dirty="0" err="1" smtClean="0"/>
              <a:t>such</a:t>
            </a:r>
            <a:r>
              <a:rPr lang="el-GR" dirty="0" smtClean="0"/>
              <a:t> </a:t>
            </a:r>
            <a:r>
              <a:rPr lang="el-GR" dirty="0" err="1" smtClean="0"/>
              <a:t>as</a:t>
            </a:r>
            <a:r>
              <a:rPr lang="el-GR" dirty="0" smtClean="0"/>
              <a:t>: </a:t>
            </a:r>
            <a:r>
              <a:rPr lang="el-GR" dirty="0" err="1" smtClean="0"/>
              <a:t>batteries</a:t>
            </a:r>
            <a:r>
              <a:rPr lang="el-GR" dirty="0" smtClean="0"/>
              <a:t>, </a:t>
            </a:r>
            <a:r>
              <a:rPr lang="el-GR" dirty="0" err="1" smtClean="0"/>
              <a:t>oils</a:t>
            </a:r>
            <a:r>
              <a:rPr lang="el-GR" dirty="0" smtClean="0"/>
              <a:t> </a:t>
            </a:r>
            <a:r>
              <a:rPr lang="el-GR" dirty="0" err="1" smtClean="0"/>
              <a:t>in</a:t>
            </a:r>
            <a:r>
              <a:rPr lang="el-GR" dirty="0" smtClean="0"/>
              <a:t> </a:t>
            </a:r>
            <a:r>
              <a:rPr lang="el-GR" dirty="0" err="1" smtClean="0"/>
              <a:t>amount</a:t>
            </a:r>
            <a:r>
              <a:rPr lang="el-GR" dirty="0" smtClean="0"/>
              <a:t> </a:t>
            </a:r>
            <a:r>
              <a:rPr lang="el-GR" dirty="0" err="1" smtClean="0"/>
              <a:t>of</a:t>
            </a:r>
            <a:r>
              <a:rPr lang="el-GR" dirty="0" smtClean="0"/>
              <a:t> 100%</a:t>
            </a:r>
            <a:endParaRPr lang="en-US" dirty="0" smtClean="0"/>
          </a:p>
          <a:p>
            <a:pPr lvl="0"/>
            <a:r>
              <a:rPr lang="en-US" dirty="0" smtClean="0"/>
              <a:t>Goals – continue with above sound business practices by saving energy and natural </a:t>
            </a:r>
            <a:r>
              <a:rPr lang="en-US" dirty="0" err="1" smtClean="0"/>
              <a:t>resoucrs</a:t>
            </a:r>
            <a:endParaRPr lang="el-GR" dirty="0" smtClean="0"/>
          </a:p>
        </p:txBody>
      </p:sp>
    </p:spTree>
    <p:extLst>
      <p:ext uri="{BB962C8B-B14F-4D97-AF65-F5344CB8AC3E}">
        <p14:creationId xmlns:p14="http://schemas.microsoft.com/office/powerpoint/2010/main" xmlns="" val="2678415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PEOPLE</a:t>
            </a:r>
            <a:endParaRPr lang="en-GB" dirty="0"/>
          </a:p>
        </p:txBody>
      </p:sp>
      <p:sp>
        <p:nvSpPr>
          <p:cNvPr id="3" name="Content Placeholder 2"/>
          <p:cNvSpPr>
            <a:spLocks noGrp="1"/>
          </p:cNvSpPr>
          <p:nvPr>
            <p:ph idx="1"/>
          </p:nvPr>
        </p:nvSpPr>
        <p:spPr/>
        <p:txBody>
          <a:bodyPr/>
          <a:lstStyle/>
          <a:p>
            <a:endParaRPr lang="en-US" b="1" dirty="0" smtClean="0"/>
          </a:p>
          <a:p>
            <a:r>
              <a:rPr lang="en-US" b="1" dirty="0" smtClean="0"/>
              <a:t>Health and Safety of Guests and Employees</a:t>
            </a:r>
          </a:p>
          <a:p>
            <a:endParaRPr lang="el-GR" dirty="0" smtClean="0"/>
          </a:p>
          <a:p>
            <a:r>
              <a:rPr lang="en-US" dirty="0" smtClean="0"/>
              <a:t> H &amp; S policies are uploaded on our site</a:t>
            </a:r>
            <a:r>
              <a:rPr lang="el-GR" dirty="0" smtClean="0"/>
              <a:t> </a:t>
            </a:r>
            <a:r>
              <a:rPr lang="el-GR" dirty="0" err="1" smtClean="0"/>
              <a:t>for</a:t>
            </a:r>
            <a:r>
              <a:rPr lang="el-GR" dirty="0" smtClean="0"/>
              <a:t> </a:t>
            </a:r>
            <a:r>
              <a:rPr lang="el-GR" dirty="0" err="1" smtClean="0"/>
              <a:t>guests</a:t>
            </a:r>
            <a:r>
              <a:rPr lang="el-GR" dirty="0" smtClean="0"/>
              <a:t> </a:t>
            </a:r>
            <a:r>
              <a:rPr lang="el-GR" dirty="0" err="1" smtClean="0"/>
              <a:t>and</a:t>
            </a:r>
            <a:r>
              <a:rPr lang="el-GR" dirty="0" smtClean="0"/>
              <a:t> </a:t>
            </a:r>
            <a:r>
              <a:rPr lang="el-GR" dirty="0" err="1" smtClean="0"/>
              <a:t>employees</a:t>
            </a:r>
            <a:endParaRPr lang="en-US" dirty="0" smtClean="0"/>
          </a:p>
          <a:p>
            <a:r>
              <a:rPr lang="en-US" dirty="0" smtClean="0"/>
              <a:t>We have  installed and uploaded on our site </a:t>
            </a:r>
            <a:r>
              <a:rPr lang="en-US" dirty="0" err="1" smtClean="0"/>
              <a:t>covid</a:t>
            </a:r>
            <a:r>
              <a:rPr lang="en-US" dirty="0" smtClean="0"/>
              <a:t> 19 rules and regulations – cleaning </a:t>
            </a:r>
            <a:r>
              <a:rPr lang="en-US" dirty="0" err="1" smtClean="0"/>
              <a:t>provedures</a:t>
            </a:r>
            <a:r>
              <a:rPr lang="en-US" dirty="0" smtClean="0"/>
              <a:t> still in place</a:t>
            </a:r>
            <a:endParaRPr lang="el-GR" dirty="0" smtClean="0"/>
          </a:p>
          <a:p>
            <a:r>
              <a:rPr lang="en-US" dirty="0" smtClean="0"/>
              <a:t> </a:t>
            </a:r>
            <a:r>
              <a:rPr lang="el-GR" dirty="0" err="1" smtClean="0"/>
              <a:t>Best</a:t>
            </a:r>
            <a:r>
              <a:rPr lang="el-GR" dirty="0" smtClean="0"/>
              <a:t> </a:t>
            </a:r>
            <a:r>
              <a:rPr lang="el-GR" dirty="0" err="1" smtClean="0"/>
              <a:t>Employee</a:t>
            </a:r>
            <a:r>
              <a:rPr lang="el-GR" dirty="0" smtClean="0"/>
              <a:t> </a:t>
            </a:r>
            <a:r>
              <a:rPr lang="el-GR" dirty="0" err="1" smtClean="0"/>
              <a:t>Selection</a:t>
            </a:r>
            <a:r>
              <a:rPr lang="el-GR" dirty="0" smtClean="0"/>
              <a:t> </a:t>
            </a:r>
            <a:r>
              <a:rPr lang="el-GR" dirty="0" err="1" smtClean="0"/>
              <a:t>Process</a:t>
            </a:r>
            <a:r>
              <a:rPr lang="el-GR" dirty="0" smtClean="0"/>
              <a:t> </a:t>
            </a:r>
            <a:r>
              <a:rPr lang="el-GR" dirty="0" err="1" smtClean="0"/>
              <a:t>of</a:t>
            </a:r>
            <a:r>
              <a:rPr lang="el-GR" dirty="0" smtClean="0"/>
              <a:t> </a:t>
            </a:r>
            <a:r>
              <a:rPr lang="el-GR" dirty="0" err="1" smtClean="0"/>
              <a:t>the</a:t>
            </a:r>
            <a:r>
              <a:rPr lang="el-GR" dirty="0" smtClean="0"/>
              <a:t> </a:t>
            </a:r>
            <a:r>
              <a:rPr lang="el-GR" dirty="0" err="1" smtClean="0"/>
              <a:t>Year</a:t>
            </a:r>
            <a:r>
              <a:rPr lang="el-GR" dirty="0" smtClean="0"/>
              <a:t> </a:t>
            </a:r>
            <a:r>
              <a:rPr lang="el-GR" dirty="0" err="1" smtClean="0"/>
              <a:t>with</a:t>
            </a:r>
            <a:r>
              <a:rPr lang="el-GR" dirty="0" smtClean="0"/>
              <a:t> </a:t>
            </a:r>
            <a:r>
              <a:rPr lang="el-GR" dirty="0" err="1" smtClean="0"/>
              <a:t>bonuses</a:t>
            </a:r>
            <a:r>
              <a:rPr lang="el-GR" dirty="0" smtClean="0"/>
              <a:t> </a:t>
            </a:r>
            <a:r>
              <a:rPr lang="el-GR" dirty="0" err="1" smtClean="0"/>
              <a:t>of</a:t>
            </a:r>
            <a:r>
              <a:rPr lang="el-GR" dirty="0" smtClean="0"/>
              <a:t> </a:t>
            </a:r>
            <a:r>
              <a:rPr lang="el-GR" dirty="0" err="1" smtClean="0"/>
              <a:t>reward</a:t>
            </a:r>
            <a:endParaRPr lang="el-GR" dirty="0" smtClean="0"/>
          </a:p>
          <a:p>
            <a:r>
              <a:rPr lang="en-US" dirty="0" smtClean="0"/>
              <a:t> </a:t>
            </a:r>
            <a:r>
              <a:rPr lang="el-GR" dirty="0" err="1" smtClean="0"/>
              <a:t>Submission</a:t>
            </a:r>
            <a:r>
              <a:rPr lang="el-GR" dirty="0" smtClean="0"/>
              <a:t> </a:t>
            </a:r>
            <a:r>
              <a:rPr lang="el-GR" dirty="0" err="1" smtClean="0"/>
              <a:t>of</a:t>
            </a:r>
            <a:r>
              <a:rPr lang="el-GR" dirty="0" smtClean="0"/>
              <a:t> </a:t>
            </a:r>
            <a:r>
              <a:rPr lang="el-GR" dirty="0" err="1" smtClean="0"/>
              <a:t>complaints</a:t>
            </a:r>
            <a:r>
              <a:rPr lang="el-GR" dirty="0" smtClean="0"/>
              <a:t> </a:t>
            </a:r>
            <a:r>
              <a:rPr lang="el-GR" dirty="0" err="1" smtClean="0"/>
              <a:t>of</a:t>
            </a:r>
            <a:r>
              <a:rPr lang="el-GR" dirty="0" smtClean="0"/>
              <a:t> </a:t>
            </a:r>
            <a:r>
              <a:rPr lang="el-GR" dirty="0" err="1" smtClean="0"/>
              <a:t>the</a:t>
            </a:r>
            <a:r>
              <a:rPr lang="el-GR" dirty="0" smtClean="0"/>
              <a:t> </a:t>
            </a:r>
            <a:r>
              <a:rPr lang="el-GR" dirty="0" err="1" smtClean="0"/>
              <a:t>employees</a:t>
            </a:r>
            <a:endParaRPr lang="el-GR" dirty="0" smtClean="0"/>
          </a:p>
          <a:p>
            <a:r>
              <a:rPr lang="en-US" dirty="0" smtClean="0"/>
              <a:t> L</a:t>
            </a:r>
            <a:r>
              <a:rPr lang="el-GR" dirty="0" err="1" smtClean="0"/>
              <a:t>anguage</a:t>
            </a:r>
            <a:r>
              <a:rPr lang="el-GR" dirty="0" smtClean="0"/>
              <a:t> </a:t>
            </a:r>
            <a:r>
              <a:rPr lang="el-GR" dirty="0" err="1" smtClean="0"/>
              <a:t>learning</a:t>
            </a:r>
            <a:r>
              <a:rPr lang="el-GR" dirty="0" smtClean="0"/>
              <a:t> </a:t>
            </a:r>
            <a:r>
              <a:rPr lang="el-GR" dirty="0" err="1" smtClean="0"/>
              <a:t>seminars</a:t>
            </a:r>
            <a:r>
              <a:rPr lang="el-GR" dirty="0" smtClean="0"/>
              <a:t>, </a:t>
            </a:r>
            <a:r>
              <a:rPr lang="el-GR" dirty="0" err="1" smtClean="0"/>
              <a:t>first</a:t>
            </a:r>
            <a:r>
              <a:rPr lang="el-GR" dirty="0" smtClean="0"/>
              <a:t> </a:t>
            </a:r>
            <a:r>
              <a:rPr lang="el-GR" dirty="0" err="1" smtClean="0"/>
              <a:t>aid</a:t>
            </a:r>
            <a:r>
              <a:rPr lang="el-GR" dirty="0" smtClean="0"/>
              <a:t> </a:t>
            </a:r>
            <a:r>
              <a:rPr lang="el-GR" dirty="0" err="1" smtClean="0"/>
              <a:t>seminars</a:t>
            </a:r>
            <a:r>
              <a:rPr lang="el-GR" dirty="0" smtClean="0"/>
              <a:t>, </a:t>
            </a:r>
            <a:r>
              <a:rPr lang="el-GR" dirty="0" err="1" smtClean="0"/>
              <a:t>energy</a:t>
            </a:r>
            <a:r>
              <a:rPr lang="el-GR" dirty="0" smtClean="0"/>
              <a:t>-</a:t>
            </a:r>
            <a:r>
              <a:rPr lang="el-GR" dirty="0" err="1" smtClean="0"/>
              <a:t>saving</a:t>
            </a:r>
            <a:r>
              <a:rPr lang="el-GR" dirty="0" smtClean="0"/>
              <a:t> </a:t>
            </a:r>
            <a:r>
              <a:rPr lang="el-GR" dirty="0" err="1" smtClean="0"/>
              <a:t>seminars</a:t>
            </a:r>
            <a:r>
              <a:rPr lang="el-GR" dirty="0" smtClean="0"/>
              <a:t>, </a:t>
            </a:r>
            <a:r>
              <a:rPr lang="el-GR" dirty="0" err="1" smtClean="0"/>
              <a:t>environmental</a:t>
            </a:r>
            <a:r>
              <a:rPr lang="el-GR" dirty="0" smtClean="0"/>
              <a:t> </a:t>
            </a:r>
            <a:r>
              <a:rPr lang="el-GR" dirty="0" err="1" smtClean="0"/>
              <a:t>seminars</a:t>
            </a:r>
            <a:r>
              <a:rPr lang="el-GR" dirty="0" smtClean="0"/>
              <a:t>, </a:t>
            </a:r>
            <a:r>
              <a:rPr lang="el-GR" dirty="0" err="1" smtClean="0"/>
              <a:t>seminars</a:t>
            </a:r>
            <a:r>
              <a:rPr lang="el-GR" dirty="0" smtClean="0"/>
              <a:t> </a:t>
            </a:r>
            <a:r>
              <a:rPr lang="el-GR" dirty="0" err="1" smtClean="0"/>
              <a:t>on</a:t>
            </a:r>
            <a:r>
              <a:rPr lang="el-GR" dirty="0" smtClean="0"/>
              <a:t> </a:t>
            </a:r>
            <a:r>
              <a:rPr lang="el-GR" dirty="0" err="1" smtClean="0"/>
              <a:t>child</a:t>
            </a:r>
            <a:r>
              <a:rPr lang="el-GR" dirty="0" smtClean="0"/>
              <a:t> </a:t>
            </a:r>
            <a:r>
              <a:rPr lang="el-GR" dirty="0" err="1" smtClean="0"/>
              <a:t>protection</a:t>
            </a:r>
            <a:r>
              <a:rPr lang="el-GR" dirty="0" smtClean="0"/>
              <a:t> </a:t>
            </a:r>
            <a:r>
              <a:rPr lang="el-GR" dirty="0" err="1" smtClean="0"/>
              <a:t>and</a:t>
            </a:r>
            <a:r>
              <a:rPr lang="el-GR" dirty="0" smtClean="0"/>
              <a:t> </a:t>
            </a:r>
            <a:r>
              <a:rPr lang="el-GR" dirty="0" err="1" smtClean="0"/>
              <a:t>seminars</a:t>
            </a:r>
            <a:r>
              <a:rPr lang="el-GR" dirty="0" smtClean="0"/>
              <a:t> </a:t>
            </a:r>
            <a:r>
              <a:rPr lang="el-GR" dirty="0" err="1" smtClean="0"/>
              <a:t>to</a:t>
            </a:r>
            <a:r>
              <a:rPr lang="el-GR" dirty="0" smtClean="0"/>
              <a:t> </a:t>
            </a:r>
            <a:r>
              <a:rPr lang="el-GR" dirty="0" err="1" smtClean="0"/>
              <a:t>address</a:t>
            </a:r>
            <a:r>
              <a:rPr lang="el-GR" dirty="0" smtClean="0"/>
              <a:t> </a:t>
            </a:r>
            <a:r>
              <a:rPr lang="el-GR" dirty="0" err="1" smtClean="0"/>
              <a:t>the</a:t>
            </a:r>
            <a:r>
              <a:rPr lang="el-GR" dirty="0" smtClean="0"/>
              <a:t> </a:t>
            </a:r>
            <a:r>
              <a:rPr lang="el-GR" dirty="0" err="1" smtClean="0"/>
              <a:t>risk</a:t>
            </a:r>
            <a:r>
              <a:rPr lang="el-GR" dirty="0" smtClean="0"/>
              <a:t> </a:t>
            </a:r>
            <a:r>
              <a:rPr lang="el-GR" dirty="0" err="1" smtClean="0"/>
              <a:t>of</a:t>
            </a:r>
            <a:r>
              <a:rPr lang="el-GR" dirty="0" smtClean="0"/>
              <a:t> </a:t>
            </a:r>
            <a:r>
              <a:rPr lang="el-GR" dirty="0" err="1" smtClean="0"/>
              <a:t>fire</a:t>
            </a:r>
            <a:r>
              <a:rPr lang="el-GR" dirty="0" smtClean="0"/>
              <a:t> </a:t>
            </a:r>
            <a:r>
              <a:rPr lang="el-GR" dirty="0" err="1" smtClean="0"/>
              <a:t>or</a:t>
            </a:r>
            <a:r>
              <a:rPr lang="el-GR" dirty="0" smtClean="0"/>
              <a:t> </a:t>
            </a:r>
            <a:r>
              <a:rPr lang="el-GR" dirty="0" err="1" smtClean="0"/>
              <a:t>earthquake</a:t>
            </a:r>
            <a:endParaRPr lang="el-GR" dirty="0" smtClean="0"/>
          </a:p>
          <a:p>
            <a:pPr lvl="0"/>
            <a:r>
              <a:rPr lang="el-GR" dirty="0" err="1" smtClean="0"/>
              <a:t>distribution</a:t>
            </a:r>
            <a:r>
              <a:rPr lang="el-GR" dirty="0" smtClean="0"/>
              <a:t> </a:t>
            </a:r>
            <a:r>
              <a:rPr lang="el-GR" dirty="0" err="1" smtClean="0"/>
              <a:t>of</a:t>
            </a:r>
            <a:r>
              <a:rPr lang="el-GR" dirty="0" smtClean="0"/>
              <a:t> </a:t>
            </a:r>
            <a:r>
              <a:rPr lang="en-US" dirty="0" smtClean="0"/>
              <a:t>Pearl hotels’ operation</a:t>
            </a:r>
            <a:r>
              <a:rPr lang="el-GR" dirty="0" smtClean="0"/>
              <a:t> </a:t>
            </a:r>
            <a:r>
              <a:rPr lang="el-GR" dirty="0" err="1" smtClean="0"/>
              <a:t>manual</a:t>
            </a:r>
            <a:r>
              <a:rPr lang="el-GR" dirty="0" smtClean="0"/>
              <a:t> </a:t>
            </a:r>
            <a:r>
              <a:rPr lang="en-US" dirty="0" smtClean="0"/>
              <a:t>to</a:t>
            </a:r>
            <a:r>
              <a:rPr lang="el-GR" dirty="0" smtClean="0"/>
              <a:t> </a:t>
            </a:r>
            <a:r>
              <a:rPr lang="el-GR" dirty="0" err="1" smtClean="0"/>
              <a:t>all</a:t>
            </a:r>
            <a:r>
              <a:rPr lang="el-GR" dirty="0" smtClean="0"/>
              <a:t> </a:t>
            </a:r>
            <a:r>
              <a:rPr lang="el-GR" dirty="0" err="1" smtClean="0"/>
              <a:t>new</a:t>
            </a:r>
            <a:r>
              <a:rPr lang="el-GR" dirty="0" smtClean="0"/>
              <a:t> </a:t>
            </a:r>
            <a:r>
              <a:rPr lang="el-GR" dirty="0" err="1" smtClean="0"/>
              <a:t>employees</a:t>
            </a:r>
            <a:endParaRPr lang="el-GR" dirty="0" smtClean="0"/>
          </a:p>
          <a:p>
            <a:pPr lvl="0"/>
            <a:r>
              <a:rPr lang="el-GR" dirty="0" err="1" smtClean="0"/>
              <a:t>offering</a:t>
            </a:r>
            <a:r>
              <a:rPr lang="el-GR" dirty="0" smtClean="0"/>
              <a:t> </a:t>
            </a:r>
            <a:r>
              <a:rPr lang="el-GR" dirty="0" err="1" smtClean="0"/>
              <a:t>an</a:t>
            </a:r>
            <a:r>
              <a:rPr lang="el-GR" dirty="0" smtClean="0"/>
              <a:t> </a:t>
            </a:r>
            <a:r>
              <a:rPr lang="el-GR" dirty="0" err="1" smtClean="0"/>
              <a:t>excursion</a:t>
            </a:r>
            <a:r>
              <a:rPr lang="el-GR" dirty="0" smtClean="0"/>
              <a:t> </a:t>
            </a:r>
            <a:r>
              <a:rPr lang="el-GR" dirty="0" err="1" smtClean="0"/>
              <a:t>with</a:t>
            </a:r>
            <a:r>
              <a:rPr lang="el-GR" dirty="0" smtClean="0"/>
              <a:t> a </a:t>
            </a:r>
            <a:r>
              <a:rPr lang="el-GR" dirty="0" err="1" smtClean="0"/>
              <a:t>free</a:t>
            </a:r>
            <a:r>
              <a:rPr lang="el-GR" dirty="0" smtClean="0"/>
              <a:t> </a:t>
            </a:r>
            <a:r>
              <a:rPr lang="el-GR" dirty="0" err="1" smtClean="0"/>
              <a:t>lunch</a:t>
            </a:r>
            <a:r>
              <a:rPr lang="el-GR" dirty="0" smtClean="0"/>
              <a:t> </a:t>
            </a:r>
            <a:r>
              <a:rPr lang="el-GR" dirty="0" err="1" smtClean="0"/>
              <a:t>to</a:t>
            </a:r>
            <a:r>
              <a:rPr lang="el-GR" dirty="0" smtClean="0"/>
              <a:t> </a:t>
            </a:r>
            <a:r>
              <a:rPr lang="el-GR" dirty="0" err="1" smtClean="0"/>
              <a:t>all</a:t>
            </a:r>
            <a:r>
              <a:rPr lang="el-GR" dirty="0" smtClean="0"/>
              <a:t> </a:t>
            </a:r>
            <a:r>
              <a:rPr lang="el-GR" dirty="0" err="1" smtClean="0"/>
              <a:t>employees</a:t>
            </a:r>
            <a:r>
              <a:rPr lang="el-GR" dirty="0" smtClean="0"/>
              <a:t> </a:t>
            </a:r>
            <a:r>
              <a:rPr lang="el-GR" dirty="0" err="1" smtClean="0"/>
              <a:t>at</a:t>
            </a:r>
            <a:r>
              <a:rPr lang="el-GR" dirty="0" smtClean="0"/>
              <a:t> </a:t>
            </a:r>
            <a:r>
              <a:rPr lang="el-GR" dirty="0" err="1" smtClean="0"/>
              <a:t>the</a:t>
            </a:r>
            <a:r>
              <a:rPr lang="el-GR" dirty="0" smtClean="0"/>
              <a:t> </a:t>
            </a:r>
            <a:r>
              <a:rPr lang="el-GR" dirty="0" err="1" smtClean="0"/>
              <a:t>end</a:t>
            </a:r>
            <a:r>
              <a:rPr lang="el-GR" dirty="0" smtClean="0"/>
              <a:t> </a:t>
            </a:r>
            <a:r>
              <a:rPr lang="el-GR" dirty="0" err="1" smtClean="0"/>
              <a:t>of</a:t>
            </a:r>
            <a:r>
              <a:rPr lang="el-GR" dirty="0" smtClean="0"/>
              <a:t> </a:t>
            </a:r>
            <a:r>
              <a:rPr lang="el-GR" dirty="0" err="1" smtClean="0"/>
              <a:t>each</a:t>
            </a:r>
            <a:r>
              <a:rPr lang="el-GR" dirty="0" smtClean="0"/>
              <a:t> </a:t>
            </a:r>
            <a:r>
              <a:rPr lang="el-GR" dirty="0" err="1" smtClean="0"/>
              <a:t>tourist</a:t>
            </a:r>
            <a:r>
              <a:rPr lang="el-GR" dirty="0" smtClean="0"/>
              <a:t> </a:t>
            </a:r>
            <a:r>
              <a:rPr lang="el-GR" dirty="0" err="1" smtClean="0"/>
              <a:t>season</a:t>
            </a:r>
            <a:endParaRPr lang="en-US" dirty="0" smtClean="0"/>
          </a:p>
          <a:p>
            <a:pPr lvl="0"/>
            <a:r>
              <a:rPr lang="en-US" dirty="0" smtClean="0"/>
              <a:t>Goals – continue sound business practices of non discrimination and keeping a safe and sound working environment</a:t>
            </a:r>
            <a:endParaRPr lang="el-GR" dirty="0" smtClean="0"/>
          </a:p>
        </p:txBody>
      </p:sp>
    </p:spTree>
    <p:extLst>
      <p:ext uri="{BB962C8B-B14F-4D97-AF65-F5344CB8AC3E}">
        <p14:creationId xmlns:p14="http://schemas.microsoft.com/office/powerpoint/2010/main" xmlns="" val="2729312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Think together</a:t>
            </a:r>
            <a:endParaRPr lang="en-GB" dirty="0"/>
          </a:p>
        </p:txBody>
      </p:sp>
      <p:sp>
        <p:nvSpPr>
          <p:cNvPr id="3" name="Content Placeholder 2"/>
          <p:cNvSpPr>
            <a:spLocks noGrp="1"/>
          </p:cNvSpPr>
          <p:nvPr>
            <p:ph idx="1"/>
          </p:nvPr>
        </p:nvSpPr>
        <p:spPr/>
        <p:txBody>
          <a:bodyPr/>
          <a:lstStyle/>
          <a:p>
            <a:endParaRPr lang="en-US" b="1" dirty="0" smtClean="0"/>
          </a:p>
          <a:p>
            <a:r>
              <a:rPr lang="en-US" b="1" dirty="0" smtClean="0"/>
              <a:t>Business Ethics and Community Engagement</a:t>
            </a:r>
          </a:p>
          <a:p>
            <a:endParaRPr lang="el-GR" dirty="0" smtClean="0"/>
          </a:p>
          <a:p>
            <a:pPr lvl="0"/>
            <a:r>
              <a:rPr lang="en-US" dirty="0" smtClean="0"/>
              <a:t> Pearl Hotels tries to be one of the most ethical companies for the </a:t>
            </a:r>
            <a:r>
              <a:rPr lang="en-US" dirty="0" err="1" smtClean="0"/>
              <a:t>Rethymnon</a:t>
            </a:r>
            <a:r>
              <a:rPr lang="en-US" dirty="0" smtClean="0"/>
              <a:t> area</a:t>
            </a:r>
            <a:endParaRPr lang="el-GR" dirty="0" smtClean="0"/>
          </a:p>
          <a:p>
            <a:pPr lvl="0"/>
            <a:r>
              <a:rPr lang="en-US" dirty="0" smtClean="0"/>
              <a:t>O</a:t>
            </a:r>
            <a:r>
              <a:rPr lang="el-GR" dirty="0" err="1" smtClean="0"/>
              <a:t>rganizes</a:t>
            </a:r>
            <a:r>
              <a:rPr lang="el-GR" dirty="0" smtClean="0"/>
              <a:t> </a:t>
            </a:r>
            <a:r>
              <a:rPr lang="el-GR" dirty="0" err="1" smtClean="0"/>
              <a:t>free</a:t>
            </a:r>
            <a:r>
              <a:rPr lang="el-GR" dirty="0" smtClean="0"/>
              <a:t> </a:t>
            </a:r>
            <a:r>
              <a:rPr lang="el-GR" dirty="0" err="1" smtClean="0"/>
              <a:t>excursions</a:t>
            </a:r>
            <a:r>
              <a:rPr lang="el-GR" dirty="0" smtClean="0"/>
              <a:t> </a:t>
            </a:r>
            <a:r>
              <a:rPr lang="el-GR" dirty="0" err="1" smtClean="0"/>
              <a:t>for</a:t>
            </a:r>
            <a:r>
              <a:rPr lang="el-GR" dirty="0" smtClean="0"/>
              <a:t> </a:t>
            </a:r>
            <a:r>
              <a:rPr lang="el-GR" dirty="0" err="1" smtClean="0"/>
              <a:t>guests</a:t>
            </a:r>
            <a:r>
              <a:rPr lang="el-GR" dirty="0" smtClean="0"/>
              <a:t> </a:t>
            </a:r>
            <a:r>
              <a:rPr lang="el-GR" dirty="0" err="1" smtClean="0"/>
              <a:t>in</a:t>
            </a:r>
            <a:r>
              <a:rPr lang="el-GR" dirty="0" smtClean="0"/>
              <a:t> </a:t>
            </a:r>
            <a:r>
              <a:rPr lang="el-GR" dirty="0" err="1" smtClean="0"/>
              <a:t>the</a:t>
            </a:r>
            <a:r>
              <a:rPr lang="el-GR" dirty="0" smtClean="0"/>
              <a:t> </a:t>
            </a:r>
            <a:r>
              <a:rPr lang="el-GR" dirty="0" err="1" smtClean="0"/>
              <a:t>nearby</a:t>
            </a:r>
            <a:r>
              <a:rPr lang="el-GR" dirty="0" smtClean="0"/>
              <a:t> </a:t>
            </a:r>
            <a:r>
              <a:rPr lang="el-GR" dirty="0" err="1" smtClean="0"/>
              <a:t>area</a:t>
            </a:r>
            <a:r>
              <a:rPr lang="el-GR" dirty="0" smtClean="0"/>
              <a:t> </a:t>
            </a:r>
            <a:r>
              <a:rPr lang="el-GR" dirty="0" err="1" smtClean="0"/>
              <a:t>to</a:t>
            </a:r>
            <a:r>
              <a:rPr lang="el-GR" dirty="0" smtClean="0"/>
              <a:t> </a:t>
            </a:r>
            <a:r>
              <a:rPr lang="el-GR" dirty="0" err="1" smtClean="0"/>
              <a:t>get</a:t>
            </a:r>
            <a:r>
              <a:rPr lang="el-GR" dirty="0" smtClean="0"/>
              <a:t> </a:t>
            </a:r>
            <a:r>
              <a:rPr lang="el-GR" dirty="0" err="1" smtClean="0"/>
              <a:t>to</a:t>
            </a:r>
            <a:r>
              <a:rPr lang="el-GR" dirty="0" smtClean="0"/>
              <a:t> </a:t>
            </a:r>
            <a:r>
              <a:rPr lang="el-GR" dirty="0" err="1" smtClean="0"/>
              <a:t>know</a:t>
            </a:r>
            <a:r>
              <a:rPr lang="el-GR" dirty="0" smtClean="0"/>
              <a:t> </a:t>
            </a:r>
            <a:r>
              <a:rPr lang="el-GR" dirty="0" err="1" smtClean="0"/>
              <a:t>nature</a:t>
            </a:r>
            <a:r>
              <a:rPr lang="el-GR" dirty="0" smtClean="0"/>
              <a:t> </a:t>
            </a:r>
            <a:r>
              <a:rPr lang="el-GR" dirty="0" err="1" smtClean="0"/>
              <a:t>and</a:t>
            </a:r>
            <a:r>
              <a:rPr lang="el-GR" dirty="0" smtClean="0"/>
              <a:t> </a:t>
            </a:r>
            <a:r>
              <a:rPr lang="el-GR" dirty="0" err="1" smtClean="0"/>
              <a:t>customs</a:t>
            </a:r>
            <a:r>
              <a:rPr lang="el-GR" dirty="0" smtClean="0"/>
              <a:t> </a:t>
            </a:r>
            <a:r>
              <a:rPr lang="el-GR" dirty="0" err="1" smtClean="0"/>
              <a:t>and</a:t>
            </a:r>
            <a:r>
              <a:rPr lang="el-GR" dirty="0" smtClean="0"/>
              <a:t> </a:t>
            </a:r>
            <a:r>
              <a:rPr lang="el-GR" dirty="0" err="1" smtClean="0"/>
              <a:t>to</a:t>
            </a:r>
            <a:r>
              <a:rPr lang="el-GR" dirty="0" smtClean="0"/>
              <a:t> </a:t>
            </a:r>
            <a:r>
              <a:rPr lang="el-GR" dirty="0" err="1" smtClean="0"/>
              <a:t>have</a:t>
            </a:r>
            <a:r>
              <a:rPr lang="el-GR" dirty="0" smtClean="0"/>
              <a:t> a </a:t>
            </a:r>
            <a:r>
              <a:rPr lang="el-GR" dirty="0" err="1" smtClean="0"/>
              <a:t>coffee</a:t>
            </a:r>
            <a:r>
              <a:rPr lang="el-GR" dirty="0" smtClean="0"/>
              <a:t> </a:t>
            </a:r>
            <a:r>
              <a:rPr lang="el-GR" dirty="0" err="1" smtClean="0"/>
              <a:t>or</a:t>
            </a:r>
            <a:r>
              <a:rPr lang="el-GR" dirty="0" smtClean="0"/>
              <a:t> a </a:t>
            </a:r>
            <a:r>
              <a:rPr lang="el-GR" dirty="0" err="1" smtClean="0"/>
              <a:t>drink</a:t>
            </a:r>
            <a:r>
              <a:rPr lang="el-GR" dirty="0" smtClean="0"/>
              <a:t> </a:t>
            </a:r>
            <a:r>
              <a:rPr lang="el-GR" dirty="0" err="1" smtClean="0"/>
              <a:t>in</a:t>
            </a:r>
            <a:r>
              <a:rPr lang="el-GR" dirty="0" smtClean="0"/>
              <a:t> a </a:t>
            </a:r>
            <a:r>
              <a:rPr lang="el-GR" dirty="0" err="1" smtClean="0"/>
              <a:t>traditional</a:t>
            </a:r>
            <a:r>
              <a:rPr lang="el-GR" dirty="0" smtClean="0"/>
              <a:t> ‘</a:t>
            </a:r>
            <a:r>
              <a:rPr lang="el-GR" dirty="0" err="1" smtClean="0"/>
              <a:t>cafenion</a:t>
            </a:r>
            <a:r>
              <a:rPr lang="el-GR" dirty="0" smtClean="0"/>
              <a:t>”</a:t>
            </a:r>
          </a:p>
          <a:p>
            <a:pPr lvl="0"/>
            <a:r>
              <a:rPr lang="en-US" dirty="0" smtClean="0"/>
              <a:t>O</a:t>
            </a:r>
            <a:r>
              <a:rPr lang="el-GR" dirty="0" err="1" smtClean="0"/>
              <a:t>rganizes</a:t>
            </a:r>
            <a:r>
              <a:rPr lang="el-GR" dirty="0" smtClean="0"/>
              <a:t> </a:t>
            </a:r>
            <a:r>
              <a:rPr lang="el-GR" dirty="0" err="1" smtClean="0"/>
              <a:t>cooking</a:t>
            </a:r>
            <a:r>
              <a:rPr lang="el-GR" dirty="0" smtClean="0"/>
              <a:t> </a:t>
            </a:r>
            <a:r>
              <a:rPr lang="el-GR" dirty="0" err="1" smtClean="0"/>
              <a:t>classes</a:t>
            </a:r>
            <a:r>
              <a:rPr lang="el-GR" dirty="0" smtClean="0"/>
              <a:t>, </a:t>
            </a:r>
            <a:r>
              <a:rPr lang="el-GR" dirty="0" err="1" smtClean="0"/>
              <a:t>local</a:t>
            </a:r>
            <a:r>
              <a:rPr lang="el-GR" dirty="0" smtClean="0"/>
              <a:t> </a:t>
            </a:r>
            <a:r>
              <a:rPr lang="el-GR" dirty="0" err="1" smtClean="0"/>
              <a:t>herbal</a:t>
            </a:r>
            <a:r>
              <a:rPr lang="el-GR" dirty="0" smtClean="0"/>
              <a:t> </a:t>
            </a:r>
            <a:r>
              <a:rPr lang="el-GR" dirty="0" err="1" smtClean="0"/>
              <a:t>and</a:t>
            </a:r>
            <a:r>
              <a:rPr lang="el-GR" dirty="0" smtClean="0"/>
              <a:t> </a:t>
            </a:r>
            <a:r>
              <a:rPr lang="el-GR" dirty="0" err="1" smtClean="0"/>
              <a:t>tea</a:t>
            </a:r>
            <a:r>
              <a:rPr lang="el-GR" dirty="0" smtClean="0"/>
              <a:t> </a:t>
            </a:r>
            <a:r>
              <a:rPr lang="el-GR" dirty="0" err="1" smtClean="0"/>
              <a:t>flowers</a:t>
            </a:r>
            <a:r>
              <a:rPr lang="el-GR" dirty="0" smtClean="0"/>
              <a:t>, </a:t>
            </a:r>
            <a:r>
              <a:rPr lang="el-GR" dirty="0" err="1" smtClean="0"/>
              <a:t>local</a:t>
            </a:r>
            <a:r>
              <a:rPr lang="el-GR" dirty="0" smtClean="0"/>
              <a:t> </a:t>
            </a:r>
            <a:r>
              <a:rPr lang="el-GR" dirty="0" err="1" smtClean="0"/>
              <a:t>wine</a:t>
            </a:r>
            <a:r>
              <a:rPr lang="el-GR" dirty="0" smtClean="0"/>
              <a:t> </a:t>
            </a:r>
            <a:r>
              <a:rPr lang="el-GR" dirty="0" err="1" smtClean="0"/>
              <a:t>tasting</a:t>
            </a:r>
            <a:r>
              <a:rPr lang="el-GR" dirty="0" smtClean="0"/>
              <a:t>, </a:t>
            </a:r>
            <a:r>
              <a:rPr lang="el-GR" dirty="0" err="1" smtClean="0"/>
              <a:t>and</a:t>
            </a:r>
            <a:r>
              <a:rPr lang="el-GR" dirty="0" smtClean="0"/>
              <a:t> </a:t>
            </a:r>
            <a:r>
              <a:rPr lang="el-GR" dirty="0" err="1" smtClean="0"/>
              <a:t>local</a:t>
            </a:r>
            <a:r>
              <a:rPr lang="el-GR" dirty="0" smtClean="0"/>
              <a:t> </a:t>
            </a:r>
            <a:r>
              <a:rPr lang="el-GR" dirty="0" err="1" smtClean="0"/>
              <a:t>dances</a:t>
            </a:r>
            <a:endParaRPr lang="el-GR" dirty="0" smtClean="0"/>
          </a:p>
          <a:p>
            <a:pPr lvl="0"/>
            <a:r>
              <a:rPr lang="en-US" dirty="0" err="1" smtClean="0"/>
              <a:t>O</a:t>
            </a:r>
            <a:r>
              <a:rPr lang="el-GR" dirty="0" err="1" smtClean="0"/>
              <a:t>ffers</a:t>
            </a:r>
            <a:r>
              <a:rPr lang="el-GR" dirty="0" smtClean="0"/>
              <a:t> </a:t>
            </a:r>
            <a:r>
              <a:rPr lang="el-GR" dirty="0" err="1" smtClean="0"/>
              <a:t>food</a:t>
            </a:r>
            <a:r>
              <a:rPr lang="el-GR" dirty="0" smtClean="0"/>
              <a:t> </a:t>
            </a:r>
            <a:r>
              <a:rPr lang="el-GR" dirty="0" err="1" smtClean="0"/>
              <a:t>and</a:t>
            </a:r>
            <a:r>
              <a:rPr lang="el-GR" dirty="0" smtClean="0"/>
              <a:t> </a:t>
            </a:r>
            <a:r>
              <a:rPr lang="el-GR" dirty="0" err="1" smtClean="0"/>
              <a:t>equipment</a:t>
            </a:r>
            <a:r>
              <a:rPr lang="el-GR" dirty="0" smtClean="0"/>
              <a:t> </a:t>
            </a:r>
            <a:r>
              <a:rPr lang="el-GR" dirty="0" err="1" smtClean="0"/>
              <a:t>to</a:t>
            </a:r>
            <a:r>
              <a:rPr lang="el-GR" dirty="0" smtClean="0"/>
              <a:t> </a:t>
            </a:r>
            <a:r>
              <a:rPr lang="el-GR" dirty="0" err="1" smtClean="0"/>
              <a:t>local</a:t>
            </a:r>
            <a:r>
              <a:rPr lang="el-GR" dirty="0" smtClean="0"/>
              <a:t> </a:t>
            </a:r>
            <a:r>
              <a:rPr lang="el-GR" dirty="0" err="1" smtClean="0"/>
              <a:t>community</a:t>
            </a:r>
            <a:r>
              <a:rPr lang="el-GR" dirty="0" smtClean="0"/>
              <a:t> </a:t>
            </a:r>
            <a:r>
              <a:rPr lang="el-GR" dirty="0" err="1" smtClean="0"/>
              <a:t>organizations</a:t>
            </a:r>
            <a:r>
              <a:rPr lang="el-GR" dirty="0" smtClean="0"/>
              <a:t> </a:t>
            </a:r>
            <a:r>
              <a:rPr lang="el-GR" dirty="0" err="1" smtClean="0"/>
              <a:t>that</a:t>
            </a:r>
            <a:r>
              <a:rPr lang="el-GR" dirty="0" smtClean="0"/>
              <a:t> </a:t>
            </a:r>
            <a:r>
              <a:rPr lang="el-GR" dirty="0" err="1" smtClean="0"/>
              <a:t>care</a:t>
            </a:r>
            <a:r>
              <a:rPr lang="el-GR" dirty="0" smtClean="0"/>
              <a:t> </a:t>
            </a:r>
            <a:r>
              <a:rPr lang="el-GR" dirty="0" err="1" smtClean="0"/>
              <a:t>for</a:t>
            </a:r>
            <a:r>
              <a:rPr lang="el-GR" dirty="0" smtClean="0"/>
              <a:t> </a:t>
            </a:r>
            <a:r>
              <a:rPr lang="el-GR" dirty="0" err="1" smtClean="0"/>
              <a:t>people</a:t>
            </a:r>
            <a:r>
              <a:rPr lang="el-GR" dirty="0" smtClean="0"/>
              <a:t> </a:t>
            </a:r>
            <a:r>
              <a:rPr lang="el-GR" dirty="0" err="1" smtClean="0"/>
              <a:t>with</a:t>
            </a:r>
            <a:r>
              <a:rPr lang="el-GR" dirty="0" smtClean="0"/>
              <a:t> </a:t>
            </a:r>
            <a:r>
              <a:rPr lang="el-GR" dirty="0" err="1" smtClean="0"/>
              <a:t>survival</a:t>
            </a:r>
            <a:r>
              <a:rPr lang="el-GR" dirty="0" smtClean="0"/>
              <a:t> </a:t>
            </a:r>
            <a:r>
              <a:rPr lang="el-GR" dirty="0" err="1" smtClean="0"/>
              <a:t>difficulties</a:t>
            </a:r>
            <a:r>
              <a:rPr lang="el-GR" dirty="0" smtClean="0"/>
              <a:t> ( </a:t>
            </a:r>
            <a:r>
              <a:rPr lang="el-GR" dirty="0" err="1" smtClean="0"/>
              <a:t>hospital</a:t>
            </a:r>
            <a:r>
              <a:rPr lang="el-GR" dirty="0" smtClean="0"/>
              <a:t>, </a:t>
            </a:r>
            <a:r>
              <a:rPr lang="el-GR" dirty="0" err="1" smtClean="0"/>
              <a:t>local</a:t>
            </a:r>
            <a:r>
              <a:rPr lang="el-GR" dirty="0" smtClean="0"/>
              <a:t> </a:t>
            </a:r>
            <a:r>
              <a:rPr lang="el-GR" dirty="0" err="1" smtClean="0"/>
              <a:t>church</a:t>
            </a:r>
            <a:r>
              <a:rPr lang="el-GR" dirty="0" smtClean="0"/>
              <a:t>, </a:t>
            </a:r>
            <a:r>
              <a:rPr lang="el-GR" dirty="0" err="1" smtClean="0"/>
              <a:t>elderly</a:t>
            </a:r>
            <a:r>
              <a:rPr lang="el-GR" dirty="0" smtClean="0"/>
              <a:t> </a:t>
            </a:r>
            <a:r>
              <a:rPr lang="el-GR" dirty="0" err="1" smtClean="0"/>
              <a:t>care</a:t>
            </a:r>
            <a:r>
              <a:rPr lang="el-GR" dirty="0" smtClean="0"/>
              <a:t> </a:t>
            </a:r>
            <a:r>
              <a:rPr lang="el-GR" dirty="0" err="1" smtClean="0"/>
              <a:t>organizations</a:t>
            </a:r>
            <a:r>
              <a:rPr lang="el-GR" dirty="0" smtClean="0"/>
              <a:t>)</a:t>
            </a:r>
          </a:p>
          <a:p>
            <a:pPr lvl="0"/>
            <a:r>
              <a:rPr lang="en-US" dirty="0" smtClean="0"/>
              <a:t>Donations to the old peoples home of </a:t>
            </a:r>
            <a:r>
              <a:rPr lang="en-US" dirty="0" err="1" smtClean="0"/>
              <a:t>Rethymnon</a:t>
            </a:r>
            <a:r>
              <a:rPr lang="en-US" dirty="0" smtClean="0"/>
              <a:t>,  kitchen utensils to the local army camp, and linen to people </a:t>
            </a:r>
            <a:r>
              <a:rPr lang="en-US" dirty="0" err="1" smtClean="0"/>
              <a:t>afected</a:t>
            </a:r>
            <a:r>
              <a:rPr lang="en-US" dirty="0" smtClean="0"/>
              <a:t> by the earthquake in </a:t>
            </a:r>
            <a:r>
              <a:rPr lang="en-US" dirty="0" err="1" smtClean="0"/>
              <a:t>Heraklion</a:t>
            </a:r>
            <a:endParaRPr lang="el-GR" dirty="0" smtClean="0"/>
          </a:p>
          <a:p>
            <a:pPr lvl="0"/>
            <a:r>
              <a:rPr lang="el-GR" dirty="0" err="1" smtClean="0"/>
              <a:t>We</a:t>
            </a:r>
            <a:r>
              <a:rPr lang="el-GR" dirty="0" smtClean="0"/>
              <a:t> </a:t>
            </a:r>
            <a:r>
              <a:rPr lang="el-GR" dirty="0" err="1" smtClean="0"/>
              <a:t>participate</a:t>
            </a:r>
            <a:r>
              <a:rPr lang="el-GR" dirty="0" smtClean="0"/>
              <a:t> </a:t>
            </a:r>
            <a:r>
              <a:rPr lang="el-GR" dirty="0" err="1" smtClean="0"/>
              <a:t>and</a:t>
            </a:r>
            <a:r>
              <a:rPr lang="el-GR" dirty="0" smtClean="0"/>
              <a:t> </a:t>
            </a:r>
            <a:r>
              <a:rPr lang="el-GR" dirty="0" err="1" smtClean="0"/>
              <a:t>support</a:t>
            </a:r>
            <a:r>
              <a:rPr lang="el-GR" dirty="0" smtClean="0"/>
              <a:t> </a:t>
            </a:r>
            <a:r>
              <a:rPr lang="el-GR" dirty="0" err="1" smtClean="0"/>
              <a:t>the</a:t>
            </a:r>
            <a:r>
              <a:rPr lang="el-GR" dirty="0" smtClean="0"/>
              <a:t> </a:t>
            </a:r>
            <a:r>
              <a:rPr lang="el-GR" dirty="0" err="1" smtClean="0"/>
              <a:t>Hellenic</a:t>
            </a:r>
            <a:r>
              <a:rPr lang="el-GR" dirty="0" smtClean="0"/>
              <a:t> </a:t>
            </a:r>
            <a:r>
              <a:rPr lang="el-GR" dirty="0" err="1" smtClean="0"/>
              <a:t>Society</a:t>
            </a:r>
            <a:r>
              <a:rPr lang="el-GR" dirty="0" smtClean="0"/>
              <a:t> </a:t>
            </a:r>
            <a:r>
              <a:rPr lang="el-GR" dirty="0" err="1" smtClean="0"/>
              <a:t>for</a:t>
            </a:r>
            <a:r>
              <a:rPr lang="el-GR" dirty="0" smtClean="0"/>
              <a:t> </a:t>
            </a:r>
            <a:r>
              <a:rPr lang="el-GR" dirty="0" err="1" smtClean="0"/>
              <a:t>the</a:t>
            </a:r>
            <a:r>
              <a:rPr lang="el-GR" dirty="0" smtClean="0"/>
              <a:t> </a:t>
            </a:r>
            <a:r>
              <a:rPr lang="el-GR" dirty="0" err="1" smtClean="0"/>
              <a:t>Protection</a:t>
            </a:r>
            <a:r>
              <a:rPr lang="el-GR" dirty="0" smtClean="0"/>
              <a:t> </a:t>
            </a:r>
            <a:r>
              <a:rPr lang="el-GR" dirty="0" err="1" smtClean="0"/>
              <a:t>of</a:t>
            </a:r>
            <a:r>
              <a:rPr lang="el-GR" dirty="0" smtClean="0"/>
              <a:t> </a:t>
            </a:r>
            <a:r>
              <a:rPr lang="el-GR" dirty="0" err="1" smtClean="0"/>
              <a:t>Nature</a:t>
            </a:r>
            <a:r>
              <a:rPr lang="el-GR" dirty="0" smtClean="0"/>
              <a:t> </a:t>
            </a:r>
            <a:r>
              <a:rPr lang="el-GR" dirty="0" err="1" smtClean="0"/>
              <a:t>and</a:t>
            </a:r>
            <a:r>
              <a:rPr lang="el-GR" dirty="0" smtClean="0"/>
              <a:t> </a:t>
            </a:r>
            <a:r>
              <a:rPr lang="el-GR" dirty="0" err="1" smtClean="0"/>
              <a:t>we</a:t>
            </a:r>
            <a:r>
              <a:rPr lang="el-GR" dirty="0" smtClean="0"/>
              <a:t> </a:t>
            </a:r>
            <a:r>
              <a:rPr lang="el-GR" dirty="0" err="1" smtClean="0"/>
              <a:t>are</a:t>
            </a:r>
            <a:r>
              <a:rPr lang="el-GR" dirty="0" smtClean="0"/>
              <a:t> </a:t>
            </a:r>
            <a:r>
              <a:rPr lang="el-GR" dirty="0" err="1" smtClean="0"/>
              <a:t>constantly</a:t>
            </a:r>
            <a:r>
              <a:rPr lang="el-GR" dirty="0" smtClean="0"/>
              <a:t> </a:t>
            </a:r>
            <a:r>
              <a:rPr lang="el-GR" dirty="0" err="1" smtClean="0"/>
              <a:t>awarded</a:t>
            </a:r>
            <a:r>
              <a:rPr lang="el-GR" dirty="0" smtClean="0"/>
              <a:t> </a:t>
            </a:r>
            <a:r>
              <a:rPr lang="el-GR" dirty="0" err="1" smtClean="0"/>
              <a:t>for</a:t>
            </a:r>
            <a:r>
              <a:rPr lang="el-GR" dirty="0" smtClean="0"/>
              <a:t> </a:t>
            </a:r>
            <a:r>
              <a:rPr lang="en-US" dirty="0" smtClean="0"/>
              <a:t>20</a:t>
            </a:r>
            <a:r>
              <a:rPr lang="el-GR" dirty="0" smtClean="0"/>
              <a:t> </a:t>
            </a:r>
            <a:r>
              <a:rPr lang="el-GR" dirty="0" err="1" smtClean="0"/>
              <a:t>years</a:t>
            </a:r>
            <a:r>
              <a:rPr lang="el-GR" dirty="0" smtClean="0"/>
              <a:t> </a:t>
            </a:r>
            <a:r>
              <a:rPr lang="el-GR" dirty="0" err="1" smtClean="0"/>
              <a:t>with</a:t>
            </a:r>
            <a:r>
              <a:rPr lang="el-GR" dirty="0" smtClean="0"/>
              <a:t> </a:t>
            </a:r>
            <a:r>
              <a:rPr lang="el-GR" dirty="0" err="1" smtClean="0"/>
              <a:t>the</a:t>
            </a:r>
            <a:r>
              <a:rPr lang="el-GR" dirty="0" smtClean="0"/>
              <a:t> </a:t>
            </a:r>
            <a:r>
              <a:rPr lang="el-GR" dirty="0" err="1" smtClean="0"/>
              <a:t>Blue</a:t>
            </a:r>
            <a:r>
              <a:rPr lang="el-GR" dirty="0" smtClean="0"/>
              <a:t> </a:t>
            </a:r>
            <a:r>
              <a:rPr lang="el-GR" dirty="0" err="1" smtClean="0"/>
              <a:t>Flag</a:t>
            </a:r>
            <a:endParaRPr lang="en-US" dirty="0" smtClean="0"/>
          </a:p>
          <a:p>
            <a:pPr lvl="0"/>
            <a:r>
              <a:rPr lang="en-US" dirty="0" smtClean="0"/>
              <a:t>Goals – to continue to be an active part of the community by helping above organizations as needed throughout the year and with donations at the end of the tourist season</a:t>
            </a:r>
            <a:endParaRPr lang="el-GR" dirty="0"/>
          </a:p>
        </p:txBody>
      </p:sp>
    </p:spTree>
    <p:extLst>
      <p:ext uri="{BB962C8B-B14F-4D97-AF65-F5344CB8AC3E}">
        <p14:creationId xmlns:p14="http://schemas.microsoft.com/office/powerpoint/2010/main" xmlns="" val="4213142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PLANET ENERGY</a:t>
            </a:r>
            <a:r>
              <a:rPr lang="el-GR" dirty="0" smtClean="0"/>
              <a:t/>
            </a:r>
            <a:br>
              <a:rPr lang="el-GR"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US" sz="1800" b="1" dirty="0" smtClean="0"/>
              <a:t>Think Planet Energy is based on four pillars:</a:t>
            </a:r>
            <a:endParaRPr lang="el-GR" sz="1800" b="1" dirty="0" smtClean="0"/>
          </a:p>
          <a:p>
            <a:r>
              <a:rPr lang="en-US" sz="1600" dirty="0" smtClean="0"/>
              <a:t> </a:t>
            </a:r>
            <a:endParaRPr lang="el-GR" sz="1600" dirty="0" smtClean="0"/>
          </a:p>
          <a:p>
            <a:r>
              <a:rPr lang="en-US" sz="1600" dirty="0" smtClean="0"/>
              <a:t>1. Think Planet habits: </a:t>
            </a:r>
            <a:endParaRPr lang="el-GR" sz="1600" dirty="0" smtClean="0"/>
          </a:p>
          <a:p>
            <a:r>
              <a:rPr lang="en-US" sz="1600" dirty="0" smtClean="0"/>
              <a:t>Ensuring employees develop good energy use habits such as switching off appliances and </a:t>
            </a:r>
            <a:endParaRPr lang="el-GR" sz="1600" dirty="0" smtClean="0"/>
          </a:p>
          <a:p>
            <a:r>
              <a:rPr lang="en-US" sz="1600" dirty="0" smtClean="0"/>
              <a:t>lights when not in use. </a:t>
            </a:r>
          </a:p>
          <a:p>
            <a:r>
              <a:rPr lang="en-US" sz="1600" dirty="0" smtClean="0"/>
              <a:t>Good habits are promoted through back-of-house posters, training  and special promotions.</a:t>
            </a:r>
            <a:endParaRPr lang="el-GR" sz="1600" dirty="0" smtClean="0"/>
          </a:p>
          <a:p>
            <a:r>
              <a:rPr lang="en-US" sz="1600" dirty="0" smtClean="0"/>
              <a:t>2. Think Planet tools:</a:t>
            </a:r>
            <a:endParaRPr lang="el-GR" sz="1600" dirty="0" smtClean="0"/>
          </a:p>
          <a:p>
            <a:r>
              <a:rPr lang="en-US" sz="1600" dirty="0" smtClean="0"/>
              <a:t>Easy to implement energy saving tools which provide a quick return on investment.</a:t>
            </a:r>
            <a:endParaRPr lang="el-GR" sz="1600" dirty="0" smtClean="0"/>
          </a:p>
          <a:p>
            <a:r>
              <a:rPr lang="en-US" sz="1600" dirty="0" smtClean="0"/>
              <a:t>3. Think Planet investments: </a:t>
            </a:r>
            <a:endParaRPr lang="el-GR" sz="1600" dirty="0" smtClean="0"/>
          </a:p>
          <a:p>
            <a:r>
              <a:rPr lang="en-US" sz="1600" dirty="0" smtClean="0"/>
              <a:t>Testing innovative energy saving technologies such  as auto power cuts cards,  window traps for A/C operation cut.</a:t>
            </a:r>
            <a:endParaRPr lang="el-GR" sz="1600" dirty="0" smtClean="0"/>
          </a:p>
          <a:p>
            <a:r>
              <a:rPr lang="en-US" sz="1600" dirty="0" smtClean="0"/>
              <a:t>4. LED lighting retrofit:</a:t>
            </a:r>
            <a:endParaRPr lang="el-GR" sz="1600" dirty="0" smtClean="0"/>
          </a:p>
          <a:p>
            <a:r>
              <a:rPr lang="en-US" sz="1600" dirty="0" smtClean="0"/>
              <a:t>our hotels  initiative to fit LED light bulbs and take advantage of the supplier’s technical guidance</a:t>
            </a:r>
            <a:endParaRPr lang="el-GR" sz="1600" dirty="0" smtClean="0"/>
          </a:p>
          <a:p>
            <a:r>
              <a:rPr lang="en-US" sz="1600" dirty="0" smtClean="0"/>
              <a:t>Target:  continued  change the old water pipes in Pearl  Beach with new technology to avoid water leaks </a:t>
            </a:r>
          </a:p>
          <a:p>
            <a:r>
              <a:rPr lang="en-US" sz="1600" dirty="0" smtClean="0"/>
              <a:t>Removing the unique diesel boiler has nullified the diesel consumption in our hotels</a:t>
            </a:r>
            <a:endParaRPr lang="el-GR" sz="1600" dirty="0" smtClean="0"/>
          </a:p>
          <a:p>
            <a:pPr lvl="1"/>
            <a:endParaRPr lang="en-GB" sz="1600" dirty="0"/>
          </a:p>
        </p:txBody>
      </p:sp>
    </p:spTree>
    <p:extLst>
      <p:ext uri="{BB962C8B-B14F-4D97-AF65-F5344CB8AC3E}">
        <p14:creationId xmlns:p14="http://schemas.microsoft.com/office/powerpoint/2010/main" xmlns="" val="208952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water</a:t>
            </a:r>
            <a:endParaRPr lang="el-GR" dirty="0"/>
          </a:p>
        </p:txBody>
      </p:sp>
      <p:sp>
        <p:nvSpPr>
          <p:cNvPr id="3" name="2 - Θέση περιεχομένου"/>
          <p:cNvSpPr>
            <a:spLocks noGrp="1"/>
          </p:cNvSpPr>
          <p:nvPr>
            <p:ph idx="1"/>
          </p:nvPr>
        </p:nvSpPr>
        <p:spPr/>
        <p:txBody>
          <a:bodyPr>
            <a:normAutofit/>
          </a:bodyPr>
          <a:lstStyle/>
          <a:p>
            <a:pPr>
              <a:buNone/>
            </a:pPr>
            <a:endParaRPr lang="en-US" dirty="0" smtClean="0"/>
          </a:p>
          <a:p>
            <a:pPr>
              <a:buNone/>
            </a:pPr>
            <a:r>
              <a:rPr lang="en-US" b="1" dirty="0" smtClean="0"/>
              <a:t>During 2021-2023 we continue to save water  with the following water saving equipment:</a:t>
            </a:r>
          </a:p>
          <a:p>
            <a:endParaRPr lang="en-US" dirty="0" smtClean="0"/>
          </a:p>
          <a:p>
            <a:endParaRPr lang="en-US" dirty="0" smtClean="0"/>
          </a:p>
          <a:p>
            <a:r>
              <a:rPr lang="en-US" dirty="0" smtClean="0"/>
              <a:t>Both of hotels are equipped with low-flow taps and water optimized showers</a:t>
            </a:r>
          </a:p>
          <a:p>
            <a:endParaRPr lang="en-US" dirty="0" smtClean="0"/>
          </a:p>
          <a:p>
            <a:r>
              <a:rPr lang="en-US" dirty="0" smtClean="0"/>
              <a:t>Both of hotels are equipped with water efficient and/or dual flush toilets</a:t>
            </a:r>
          </a:p>
          <a:p>
            <a:endParaRPr lang="en-US" dirty="0" smtClean="0"/>
          </a:p>
          <a:p>
            <a:r>
              <a:rPr lang="en-US" dirty="0" smtClean="0"/>
              <a:t>Both of hotels have water- saving devices in toilet cisterns</a:t>
            </a:r>
          </a:p>
          <a:p>
            <a:endParaRPr lang="en-US" dirty="0" smtClean="0"/>
          </a:p>
          <a:p>
            <a:r>
              <a:rPr lang="en-US" dirty="0" smtClean="0"/>
              <a:t>Both of hotels use waterless urinal</a:t>
            </a:r>
          </a:p>
          <a:p>
            <a:r>
              <a:rPr lang="en-US" dirty="0" smtClean="0"/>
              <a:t>Goals – continue above practices to ensure correct utilization of water resources</a:t>
            </a:r>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smtClean="0"/>
              <a:t>Responsible</a:t>
            </a:r>
            <a:r>
              <a:rPr lang="el-GR" dirty="0" smtClean="0"/>
              <a:t> </a:t>
            </a:r>
            <a:r>
              <a:rPr lang="el-GR" dirty="0" err="1" smtClean="0"/>
              <a:t>Business</a:t>
            </a:r>
            <a:endParaRPr lang="en-GB" dirty="0"/>
          </a:p>
        </p:txBody>
      </p:sp>
      <p:sp>
        <p:nvSpPr>
          <p:cNvPr id="3" name="Content Placeholder 2"/>
          <p:cNvSpPr>
            <a:spLocks noGrp="1"/>
          </p:cNvSpPr>
          <p:nvPr>
            <p:ph idx="1"/>
          </p:nvPr>
        </p:nvSpPr>
        <p:spPr/>
        <p:txBody>
          <a:bodyPr>
            <a:noAutofit/>
          </a:bodyPr>
          <a:lstStyle/>
          <a:p>
            <a:r>
              <a:rPr lang="en-US" b="1" dirty="0" smtClean="0"/>
              <a:t>Responsible Business Policy</a:t>
            </a:r>
            <a:endParaRPr lang="el-GR" b="1" dirty="0" smtClean="0"/>
          </a:p>
          <a:p>
            <a:pPr>
              <a:buNone/>
            </a:pPr>
            <a:endParaRPr lang="el-GR" sz="1200" dirty="0" smtClean="0"/>
          </a:p>
          <a:p>
            <a:pPr lvl="0"/>
            <a:r>
              <a:rPr lang="en-US" sz="1200" dirty="0" smtClean="0"/>
              <a:t>Employees: We educate and facilitate our employees to make a conscious decision in favor of environmental, ethical and social issues in their work and private lives.</a:t>
            </a:r>
            <a:endParaRPr lang="el-GR" sz="1200" dirty="0" smtClean="0"/>
          </a:p>
          <a:p>
            <a:pPr lvl="0"/>
            <a:r>
              <a:rPr lang="en-US" sz="1200" dirty="0" smtClean="0"/>
              <a:t>Customers: We inform and make it easy for our guests to participate in Responsible Business activities at our hotels.</a:t>
            </a:r>
            <a:endParaRPr lang="el-GR" sz="1200" dirty="0" smtClean="0"/>
          </a:p>
          <a:p>
            <a:pPr lvl="0"/>
            <a:r>
              <a:rPr lang="en-US" sz="1200" dirty="0" smtClean="0"/>
              <a:t>We work together property owners/managers to find innovative solutions that satisfy our economic, environmental and social objectives.</a:t>
            </a:r>
            <a:endParaRPr lang="el-GR" sz="1200" dirty="0" smtClean="0"/>
          </a:p>
          <a:p>
            <a:pPr lvl="0"/>
            <a:r>
              <a:rPr lang="en-US" sz="1200" dirty="0" smtClean="0"/>
              <a:t>We provide shareholders with timely, accurate and transparent information on Responsible Business performance, related risks and opportunities.</a:t>
            </a:r>
            <a:endParaRPr lang="el-GR" sz="1200" dirty="0" smtClean="0"/>
          </a:p>
          <a:p>
            <a:pPr lvl="0"/>
            <a:r>
              <a:rPr lang="en-US" sz="1200" dirty="0" smtClean="0"/>
              <a:t>Suppliers: We strive to purchase products that have a reduced environmental impact during their lifecycle, from suppliers that demonstrate environmental and social responsibility.</a:t>
            </a:r>
            <a:endParaRPr lang="el-GR" sz="1200" dirty="0" smtClean="0"/>
          </a:p>
          <a:p>
            <a:pPr lvl="0"/>
            <a:r>
              <a:rPr lang="en-US" sz="1200" dirty="0" smtClean="0"/>
              <a:t>Authorities: The company require the manager to abide by local and international legislation, especially regarding labor laws, health and safety, human rights and the environment.</a:t>
            </a:r>
            <a:endParaRPr lang="el-GR" sz="1200" dirty="0" smtClean="0"/>
          </a:p>
          <a:p>
            <a:pPr lvl="0"/>
            <a:r>
              <a:rPr lang="en-US" sz="1200" dirty="0" smtClean="0"/>
              <a:t>Community: We take an active role in the international Responsible Business community, and contribute to the local community</a:t>
            </a:r>
            <a:endParaRPr lang="el-GR" sz="1200" dirty="0" smtClean="0"/>
          </a:p>
          <a:p>
            <a:pPr lvl="0"/>
            <a:r>
              <a:rPr lang="en-US" sz="1200" dirty="0" smtClean="0"/>
              <a:t>Environment: We do our utmost to continuously improve our performance in the areas of energy and water use, chemical and resource consumption, and waste generation. Our goal is to reduce our impact on the environment and minimize our carbon footprint.</a:t>
            </a:r>
            <a:endParaRPr lang="el-GR" sz="1200" dirty="0"/>
          </a:p>
        </p:txBody>
      </p:sp>
    </p:spTree>
    <p:extLst>
      <p:ext uri="{BB962C8B-B14F-4D97-AF65-F5344CB8AC3E}">
        <p14:creationId xmlns:p14="http://schemas.microsoft.com/office/powerpoint/2010/main" xmlns="" val="1406571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L_ORANGE_THEME_2014">
  <a:themeElements>
    <a:clrScheme name="TL_COLORS_2014">
      <a:dk1>
        <a:sysClr val="windowText" lastClr="000000"/>
      </a:dk1>
      <a:lt1>
        <a:sysClr val="window" lastClr="FFFFFF"/>
      </a:lt1>
      <a:dk2>
        <a:srgbClr val="AFCC46"/>
      </a:dk2>
      <a:lt2>
        <a:srgbClr val="9D9D9B"/>
      </a:lt2>
      <a:accent1>
        <a:srgbClr val="F7A600"/>
      </a:accent1>
      <a:accent2>
        <a:srgbClr val="00B0DB"/>
      </a:accent2>
      <a:accent3>
        <a:srgbClr val="5C9833"/>
      </a:accent3>
      <a:accent4>
        <a:srgbClr val="DADA00"/>
      </a:accent4>
      <a:accent5>
        <a:srgbClr val="EC6608"/>
      </a:accent5>
      <a:accent6>
        <a:srgbClr val="FDC300"/>
      </a:accent6>
      <a:hlink>
        <a:srgbClr val="000000"/>
      </a:hlink>
      <a:folHlink>
        <a:srgbClr val="000000"/>
      </a:folHlink>
    </a:clrScheme>
    <a:fontScheme name="TL_FONTS_2014">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TL_ORANGE_THEME_2014</Template>
  <TotalTime>728</TotalTime>
  <Words>779</Words>
  <Application>Microsoft Office PowerPoint</Application>
  <PresentationFormat>Προβολή στην οθόνη (4:3)</PresentationFormat>
  <Paragraphs>90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TL_ORANGE_THEME_2014</vt:lpstr>
      <vt:lpstr> PEARL HOTELS  Sustainability Report</vt:lpstr>
      <vt:lpstr>Dear Readers,</vt:lpstr>
      <vt:lpstr>HIGHLIHTS 2021- 2023</vt:lpstr>
      <vt:lpstr>THINK PEOPLE</vt:lpstr>
      <vt:lpstr>Think together</vt:lpstr>
      <vt:lpstr>THINK PLANET ENERGY </vt:lpstr>
      <vt:lpstr>water</vt:lpstr>
      <vt:lpstr>Responsible Business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Travelife presentation  title goes here</dc:title>
  <dc:creator>Ryan McCarthy</dc:creator>
  <cp:lastModifiedBy>User5</cp:lastModifiedBy>
  <cp:revision>93</cp:revision>
  <dcterms:created xsi:type="dcterms:W3CDTF">2014-10-27T08:00:25Z</dcterms:created>
  <dcterms:modified xsi:type="dcterms:W3CDTF">2024-03-14T10:41:22Z</dcterms:modified>
</cp:coreProperties>
</file>